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6"/>
  </p:notesMasterIdLst>
  <p:sldIdLst>
    <p:sldId id="256" r:id="rId2"/>
    <p:sldId id="1262" r:id="rId3"/>
    <p:sldId id="1455" r:id="rId4"/>
    <p:sldId id="317" r:id="rId5"/>
    <p:sldId id="310" r:id="rId6"/>
    <p:sldId id="1366" r:id="rId7"/>
    <p:sldId id="316" r:id="rId8"/>
    <p:sldId id="1364" r:id="rId9"/>
    <p:sldId id="1378" r:id="rId10"/>
    <p:sldId id="1380" r:id="rId11"/>
    <p:sldId id="312" r:id="rId12"/>
    <p:sldId id="1452" r:id="rId13"/>
    <p:sldId id="1379" r:id="rId14"/>
    <p:sldId id="1381" r:id="rId15"/>
    <p:sldId id="365" r:id="rId16"/>
    <p:sldId id="1382" r:id="rId17"/>
    <p:sldId id="1445" r:id="rId18"/>
    <p:sldId id="1456" r:id="rId19"/>
    <p:sldId id="1448" r:id="rId20"/>
    <p:sldId id="1383" r:id="rId21"/>
    <p:sldId id="1449" r:id="rId22"/>
    <p:sldId id="1334" r:id="rId23"/>
    <p:sldId id="1453" r:id="rId24"/>
    <p:sldId id="1447" r:id="rId25"/>
    <p:sldId id="1319" r:id="rId26"/>
    <p:sldId id="1320" r:id="rId27"/>
    <p:sldId id="1321" r:id="rId28"/>
    <p:sldId id="1384" r:id="rId29"/>
    <p:sldId id="1385" r:id="rId30"/>
    <p:sldId id="286" r:id="rId31"/>
    <p:sldId id="1446" r:id="rId32"/>
    <p:sldId id="1457" r:id="rId33"/>
    <p:sldId id="291" r:id="rId34"/>
    <p:sldId id="1420" r:id="rId35"/>
    <p:sldId id="289" r:id="rId36"/>
    <p:sldId id="1451" r:id="rId37"/>
    <p:sldId id="259" r:id="rId38"/>
    <p:sldId id="1458" r:id="rId39"/>
    <p:sldId id="261" r:id="rId40"/>
    <p:sldId id="262" r:id="rId41"/>
    <p:sldId id="263" r:id="rId42"/>
    <p:sldId id="264" r:id="rId43"/>
    <p:sldId id="1429" r:id="rId44"/>
    <p:sldId id="145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3D7FAC-48D5-4A46-AC9C-12619B01AB84}">
          <p14:sldIdLst>
            <p14:sldId id="256"/>
            <p14:sldId id="1262"/>
            <p14:sldId id="1455"/>
            <p14:sldId id="317"/>
            <p14:sldId id="310"/>
            <p14:sldId id="1366"/>
            <p14:sldId id="316"/>
            <p14:sldId id="1364"/>
          </p14:sldIdLst>
        </p14:section>
        <p14:section name="What is VR" id="{9C5E991F-433F-A341-89DD-033BC4DAE52B}">
          <p14:sldIdLst>
            <p14:sldId id="1378"/>
            <p14:sldId id="1380"/>
            <p14:sldId id="312"/>
            <p14:sldId id="1452"/>
            <p14:sldId id="1379"/>
            <p14:sldId id="1381"/>
            <p14:sldId id="365"/>
            <p14:sldId id="1382"/>
            <p14:sldId id="1445"/>
            <p14:sldId id="1456"/>
            <p14:sldId id="1448"/>
            <p14:sldId id="1383"/>
            <p14:sldId id="1449"/>
            <p14:sldId id="1334"/>
            <p14:sldId id="1453"/>
            <p14:sldId id="1447"/>
            <p14:sldId id="1319"/>
            <p14:sldId id="1320"/>
            <p14:sldId id="1321"/>
            <p14:sldId id="1384"/>
            <p14:sldId id="1385"/>
            <p14:sldId id="286"/>
            <p14:sldId id="1446"/>
            <p14:sldId id="1457"/>
            <p14:sldId id="291"/>
            <p14:sldId id="1420"/>
            <p14:sldId id="289"/>
            <p14:sldId id="1451"/>
            <p14:sldId id="259"/>
            <p14:sldId id="1458"/>
            <p14:sldId id="261"/>
            <p14:sldId id="262"/>
            <p14:sldId id="263"/>
            <p14:sldId id="264"/>
            <p14:sldId id="1429"/>
            <p14:sldId id="145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C8"/>
    <a:srgbClr val="FF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60"/>
    <p:restoredTop sz="86127"/>
  </p:normalViewPr>
  <p:slideViewPr>
    <p:cSldViewPr>
      <p:cViewPr varScale="1">
        <p:scale>
          <a:sx n="100" d="100"/>
          <a:sy n="100" d="100"/>
        </p:scale>
        <p:origin x="96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5850F3-9436-4150-AF08-335C6FD50346}" type="datetimeFigureOut">
              <a:rPr lang="en-US" smtClean="0"/>
              <a:t>10/6/19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B124DB-C3B0-43A7-B983-D0A0140699A7}" type="slidenum">
              <a:rPr lang="en-US" smtClean="0"/>
              <a:t>‹#›</a:t>
            </a:fld>
            <a:endParaRPr lang="en-US"/>
          </a:p>
        </p:txBody>
      </p:sp>
    </p:spTree>
    <p:extLst>
      <p:ext uri="{BB962C8B-B14F-4D97-AF65-F5344CB8AC3E}">
        <p14:creationId xmlns:p14="http://schemas.microsoft.com/office/powerpoint/2010/main" val="427360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0657EF-69CE-49E1-8805-DEA886E9CD79}" type="slidenum">
              <a:rPr lang="en-US" smtClean="0"/>
              <a:t>2</a:t>
            </a:fld>
            <a:endParaRPr lang="en-US"/>
          </a:p>
        </p:txBody>
      </p:sp>
    </p:spTree>
    <p:extLst>
      <p:ext uri="{BB962C8B-B14F-4D97-AF65-F5344CB8AC3E}">
        <p14:creationId xmlns:p14="http://schemas.microsoft.com/office/powerpoint/2010/main" val="4075866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C88C376-DEDB-B740-9143-C4F073A60BBC}"/>
              </a:ext>
            </a:extLst>
          </p:cNvPr>
          <p:cNvSpPr>
            <a:spLocks noGrp="1" noChangeArrowheads="1"/>
          </p:cNvSpPr>
          <p:nvPr>
            <p:ph type="sldNum" sz="quarter" idx="5"/>
          </p:nvPr>
        </p:nvSpPr>
        <p:spPr>
          <a:ln/>
        </p:spPr>
        <p:txBody>
          <a:bodyPr/>
          <a:lstStyle/>
          <a:p>
            <a:fld id="{795572EA-95EB-0949-A6ED-F7F87F4F2EA9}" type="slidenum">
              <a:rPr lang="en-US" altLang="en-US"/>
              <a:pPr/>
              <a:t>4</a:t>
            </a:fld>
            <a:endParaRPr lang="en-US" altLang="en-US"/>
          </a:p>
        </p:txBody>
      </p:sp>
      <p:sp>
        <p:nvSpPr>
          <p:cNvPr id="135170" name="Rectangle 2">
            <a:extLst>
              <a:ext uri="{FF2B5EF4-FFF2-40B4-BE49-F238E27FC236}">
                <a16:creationId xmlns:a16="http://schemas.microsoft.com/office/drawing/2014/main" id="{99F3DFAD-BA3C-F246-A2D8-3B0A365A8F09}"/>
              </a:ext>
            </a:extLst>
          </p:cNvPr>
          <p:cNvSpPr>
            <a:spLocks noGrp="1" noRot="1" noChangeAspect="1" noChangeArrowheads="1" noTextEdit="1"/>
          </p:cNvSpPr>
          <p:nvPr>
            <p:ph type="sldImg"/>
          </p:nvPr>
        </p:nvSpPr>
        <p:spPr>
          <a:xfrm>
            <a:off x="381000" y="685800"/>
            <a:ext cx="6096000" cy="3429000"/>
          </a:xfrm>
          <a:ln/>
        </p:spPr>
      </p:sp>
      <p:sp>
        <p:nvSpPr>
          <p:cNvPr id="135171" name="Rectangle 3">
            <a:extLst>
              <a:ext uri="{FF2B5EF4-FFF2-40B4-BE49-F238E27FC236}">
                <a16:creationId xmlns:a16="http://schemas.microsoft.com/office/drawing/2014/main" id="{8F49AE37-CACA-1C48-B4B1-ABB2C7ABC32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9062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AC12181-7FC3-3643-B723-EB321FC88900}"/>
              </a:ext>
            </a:extLst>
          </p:cNvPr>
          <p:cNvSpPr>
            <a:spLocks noGrp="1" noChangeArrowheads="1"/>
          </p:cNvSpPr>
          <p:nvPr>
            <p:ph type="sldNum" sz="quarter" idx="5"/>
          </p:nvPr>
        </p:nvSpPr>
        <p:spPr>
          <a:ln/>
        </p:spPr>
        <p:txBody>
          <a:bodyPr/>
          <a:lstStyle/>
          <a:p>
            <a:fld id="{6DD9F070-1112-9F4C-9E4E-62EEE81C823C}" type="slidenum">
              <a:rPr lang="en-US" altLang="en-US"/>
              <a:pPr/>
              <a:t>5</a:t>
            </a:fld>
            <a:endParaRPr lang="en-US" altLang="en-US"/>
          </a:p>
        </p:txBody>
      </p:sp>
      <p:sp>
        <p:nvSpPr>
          <p:cNvPr id="87042" name="Rectangle 2">
            <a:extLst>
              <a:ext uri="{FF2B5EF4-FFF2-40B4-BE49-F238E27FC236}">
                <a16:creationId xmlns:a16="http://schemas.microsoft.com/office/drawing/2014/main" id="{C3B8F240-C343-B742-B25B-B7C3D8BBAEEF}"/>
              </a:ext>
            </a:extLst>
          </p:cNvPr>
          <p:cNvSpPr>
            <a:spLocks noGrp="1" noRot="1" noChangeAspect="1" noChangeArrowheads="1" noTextEdit="1"/>
          </p:cNvSpPr>
          <p:nvPr>
            <p:ph type="sldImg"/>
          </p:nvPr>
        </p:nvSpPr>
        <p:spPr>
          <a:xfrm>
            <a:off x="381000" y="685800"/>
            <a:ext cx="6096000" cy="3429000"/>
          </a:xfrm>
          <a:ln/>
        </p:spPr>
      </p:sp>
      <p:sp>
        <p:nvSpPr>
          <p:cNvPr id="87043" name="Rectangle 3">
            <a:extLst>
              <a:ext uri="{FF2B5EF4-FFF2-40B4-BE49-F238E27FC236}">
                <a16:creationId xmlns:a16="http://schemas.microsoft.com/office/drawing/2014/main" id="{3F2ADCE6-7A24-7E49-B719-B0A5BED6B62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78031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375AC1-8EC1-9C42-8336-E3BBA7D60093}"/>
              </a:ext>
            </a:extLst>
          </p:cNvPr>
          <p:cNvSpPr>
            <a:spLocks noGrp="1" noChangeArrowheads="1"/>
          </p:cNvSpPr>
          <p:nvPr>
            <p:ph type="sldNum" sz="quarter" idx="5"/>
          </p:nvPr>
        </p:nvSpPr>
        <p:spPr>
          <a:ln/>
        </p:spPr>
        <p:txBody>
          <a:bodyPr/>
          <a:lstStyle/>
          <a:p>
            <a:fld id="{A5BF6E4C-8AE8-1146-857F-57516AD8A881}" type="slidenum">
              <a:rPr lang="en-US" altLang="en-US"/>
              <a:pPr/>
              <a:t>7</a:t>
            </a:fld>
            <a:endParaRPr lang="en-US" altLang="en-US"/>
          </a:p>
        </p:txBody>
      </p:sp>
      <p:sp>
        <p:nvSpPr>
          <p:cNvPr id="133122" name="Rectangle 2">
            <a:extLst>
              <a:ext uri="{FF2B5EF4-FFF2-40B4-BE49-F238E27FC236}">
                <a16:creationId xmlns:a16="http://schemas.microsoft.com/office/drawing/2014/main" id="{DF1DAAF2-2BBF-DB4B-9AAC-B80A3B47C3F6}"/>
              </a:ext>
            </a:extLst>
          </p:cNvPr>
          <p:cNvSpPr>
            <a:spLocks noGrp="1" noRot="1" noChangeAspect="1" noChangeArrowheads="1" noTextEdit="1"/>
          </p:cNvSpPr>
          <p:nvPr>
            <p:ph type="sldImg"/>
          </p:nvPr>
        </p:nvSpPr>
        <p:spPr>
          <a:xfrm>
            <a:off x="381000" y="685800"/>
            <a:ext cx="6096000" cy="3429000"/>
          </a:xfrm>
          <a:ln/>
        </p:spPr>
      </p:sp>
      <p:sp>
        <p:nvSpPr>
          <p:cNvPr id="133123" name="Rectangle 3">
            <a:extLst>
              <a:ext uri="{FF2B5EF4-FFF2-40B4-BE49-F238E27FC236}">
                <a16:creationId xmlns:a16="http://schemas.microsoft.com/office/drawing/2014/main" id="{CFC2FDA9-780D-704D-B752-E3CE5BC311E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19545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C2F9423-7355-8148-AB18-0F46C1AB4F8A}"/>
              </a:ext>
            </a:extLst>
          </p:cNvPr>
          <p:cNvSpPr>
            <a:spLocks noGrp="1" noChangeArrowheads="1"/>
          </p:cNvSpPr>
          <p:nvPr>
            <p:ph type="sldNum" sz="quarter" idx="5"/>
          </p:nvPr>
        </p:nvSpPr>
        <p:spPr>
          <a:ln/>
        </p:spPr>
        <p:txBody>
          <a:bodyPr/>
          <a:lstStyle/>
          <a:p>
            <a:fld id="{2F7C7777-5929-C34C-8C26-0C764517A470}" type="slidenum">
              <a:rPr lang="en-US" altLang="en-US"/>
              <a:pPr/>
              <a:t>11</a:t>
            </a:fld>
            <a:endParaRPr lang="en-US" altLang="en-US"/>
          </a:p>
        </p:txBody>
      </p:sp>
      <p:sp>
        <p:nvSpPr>
          <p:cNvPr id="124930" name="Rectangle 2">
            <a:extLst>
              <a:ext uri="{FF2B5EF4-FFF2-40B4-BE49-F238E27FC236}">
                <a16:creationId xmlns:a16="http://schemas.microsoft.com/office/drawing/2014/main" id="{BB0B5797-2F42-3D4B-9CA2-DF7D1884E424}"/>
              </a:ext>
            </a:extLst>
          </p:cNvPr>
          <p:cNvSpPr>
            <a:spLocks noGrp="1" noRot="1" noChangeAspect="1" noChangeArrowheads="1" noTextEdit="1"/>
          </p:cNvSpPr>
          <p:nvPr>
            <p:ph type="sldImg"/>
          </p:nvPr>
        </p:nvSpPr>
        <p:spPr>
          <a:xfrm>
            <a:off x="381000" y="685800"/>
            <a:ext cx="6096000" cy="3429000"/>
          </a:xfrm>
          <a:ln/>
        </p:spPr>
      </p:sp>
      <p:sp>
        <p:nvSpPr>
          <p:cNvPr id="124931" name="Rectangle 3">
            <a:extLst>
              <a:ext uri="{FF2B5EF4-FFF2-40B4-BE49-F238E27FC236}">
                <a16:creationId xmlns:a16="http://schemas.microsoft.com/office/drawing/2014/main" id="{774F0DBA-C7D0-2140-86DB-3DBBF63543F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6371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24DB-C3B0-43A7-B983-D0A0140699A7}" type="slidenum">
              <a:rPr lang="en-US" smtClean="0"/>
              <a:t>20</a:t>
            </a:fld>
            <a:endParaRPr lang="en-US"/>
          </a:p>
        </p:txBody>
      </p:sp>
    </p:spTree>
    <p:extLst>
      <p:ext uri="{BB962C8B-B14F-4D97-AF65-F5344CB8AC3E}">
        <p14:creationId xmlns:p14="http://schemas.microsoft.com/office/powerpoint/2010/main" val="139661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24DB-C3B0-43A7-B983-D0A0140699A7}" type="slidenum">
              <a:rPr lang="en-US" smtClean="0"/>
              <a:t>21</a:t>
            </a:fld>
            <a:endParaRPr lang="en-US"/>
          </a:p>
        </p:txBody>
      </p:sp>
    </p:spTree>
    <p:extLst>
      <p:ext uri="{BB962C8B-B14F-4D97-AF65-F5344CB8AC3E}">
        <p14:creationId xmlns:p14="http://schemas.microsoft.com/office/powerpoint/2010/main" val="3909910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24DB-C3B0-43A7-B983-D0A0140699A7}" type="slidenum">
              <a:rPr lang="en-US" smtClean="0"/>
              <a:t>32</a:t>
            </a:fld>
            <a:endParaRPr lang="en-US"/>
          </a:p>
        </p:txBody>
      </p:sp>
    </p:spTree>
    <p:extLst>
      <p:ext uri="{BB962C8B-B14F-4D97-AF65-F5344CB8AC3E}">
        <p14:creationId xmlns:p14="http://schemas.microsoft.com/office/powerpoint/2010/main" val="17606426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10" name="Rectangle 9"/>
          <p:cNvSpPr/>
          <p:nvPr userDrawn="1"/>
        </p:nvSpPr>
        <p:spPr bwMode="auto">
          <a:xfrm>
            <a:off x="0" y="0"/>
            <a:ext cx="12192000" cy="11430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pic>
        <p:nvPicPr>
          <p:cNvPr id="18" name="Picture 17"/>
          <p:cNvPicPr>
            <a:picLocks noChangeAspect="1"/>
          </p:cNvPicPr>
          <p:nvPr userDrawn="1"/>
        </p:nvPicPr>
        <p:blipFill>
          <a:blip r:embed="rId2"/>
          <a:stretch>
            <a:fillRect/>
          </a:stretch>
        </p:blipFill>
        <p:spPr>
          <a:xfrm>
            <a:off x="10320350" y="725798"/>
            <a:ext cx="1406383" cy="1139205"/>
          </a:xfrm>
          <a:prstGeom prst="rect">
            <a:avLst/>
          </a:prstGeom>
        </p:spPr>
      </p:pic>
      <p:sp>
        <p:nvSpPr>
          <p:cNvPr id="2" name="Title 1"/>
          <p:cNvSpPr>
            <a:spLocks noGrp="1"/>
          </p:cNvSpPr>
          <p:nvPr>
            <p:ph type="ctrTitle"/>
          </p:nvPr>
        </p:nvSpPr>
        <p:spPr>
          <a:xfrm>
            <a:off x="749301" y="482600"/>
            <a:ext cx="9496678" cy="1625600"/>
          </a:xfrm>
          <a:prstGeom prst="rect">
            <a:avLst/>
          </a:prstGeom>
        </p:spPr>
        <p:txBody>
          <a:bodyPr>
            <a:normAutofit/>
          </a:bodyPr>
          <a:lstStyle>
            <a:lvl1pPr algn="l">
              <a:defRPr sz="4800" b="0" cap="small" baseline="0">
                <a:latin typeface="Gill Sans MT" panose="020B0502020104020203" pitchFamily="34" charset="0"/>
              </a:defRPr>
            </a:lvl1pPr>
          </a:lstStyle>
          <a:p>
            <a:r>
              <a:rPr lang="en-US" dirty="0"/>
              <a:t>Click to edit Master title style</a:t>
            </a:r>
          </a:p>
        </p:txBody>
      </p:sp>
      <p:sp>
        <p:nvSpPr>
          <p:cNvPr id="6" name="Rectangle 5"/>
          <p:cNvSpPr/>
          <p:nvPr userDrawn="1"/>
        </p:nvSpPr>
        <p:spPr bwMode="auto">
          <a:xfrm>
            <a:off x="802640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7" name="Rectangle 6"/>
          <p:cNvSpPr/>
          <p:nvPr userDrawn="1"/>
        </p:nvSpPr>
        <p:spPr bwMode="auto">
          <a:xfrm>
            <a:off x="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9" name="Line 4"/>
          <p:cNvSpPr>
            <a:spLocks noChangeShapeType="1"/>
          </p:cNvSpPr>
          <p:nvPr userDrawn="1"/>
        </p:nvSpPr>
        <p:spPr bwMode="auto">
          <a:xfrm>
            <a:off x="749300" y="2311400"/>
            <a:ext cx="10693400" cy="0"/>
          </a:xfrm>
          <a:prstGeom prst="line">
            <a:avLst/>
          </a:prstGeom>
          <a:noFill/>
          <a:ln w="12700">
            <a:solidFill>
              <a:srgbClr val="969696"/>
            </a:solidFill>
            <a:round/>
            <a:headEnd/>
            <a:tailEnd/>
          </a:ln>
          <a:effectLst/>
        </p:spPr>
        <p:txBody>
          <a:bodyPr wrap="none" lIns="108754" tIns="54379" rIns="108754" bIns="54379" anchor="ctr"/>
          <a:lstStyle/>
          <a:p>
            <a:endParaRPr lang="en-US" sz="2400">
              <a:latin typeface="Gill Sans MT" panose="020B0502020104020203" pitchFamily="34" charset="0"/>
            </a:endParaRPr>
          </a:p>
        </p:txBody>
      </p:sp>
      <p:sp>
        <p:nvSpPr>
          <p:cNvPr id="4" name="Rectangle 3"/>
          <p:cNvSpPr/>
          <p:nvPr userDrawn="1"/>
        </p:nvSpPr>
        <p:spPr bwMode="auto">
          <a:xfrm>
            <a:off x="-1" y="5745480"/>
            <a:ext cx="12192001" cy="1112520"/>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none" lIns="121916" tIns="60958" rIns="121916" bIns="60958" numCol="1" rtlCol="0" anchor="t" anchorCtr="0" compatLnSpc="1">
            <a:prstTxWarp prst="textNoShape">
              <a:avLst/>
            </a:prstTxWarp>
          </a:bodyPr>
          <a:lstStyle/>
          <a:p>
            <a:pPr marL="0" marR="0" indent="0" algn="ctr" defTabSz="1219108"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Gill Sans MT" panose="020B0502020104020203" pitchFamily="34" charset="0"/>
            </a:endParaRPr>
          </a:p>
        </p:txBody>
      </p:sp>
      <p:pic>
        <p:nvPicPr>
          <p:cNvPr id="12" name="Picture 2" descr="http://www.cspaul.com/publications/teasers/Cui.2010.TVCG.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04416" y="5745480"/>
            <a:ext cx="2110155"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3" name="Picture 4" descr="http://www.cspaul.com/publications/teasers/Popescu.2010.TVCG.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35544" y="5745480"/>
            <a:ext cx="1925052"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4" name="Picture 10" descr="http://www.cspaul.com/publications/teasers/Rosen.2011.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 y="5745480"/>
            <a:ext cx="2083441"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5" name="Picture 14" descr="http://www.cspaul.com/publications/teasers/Hoffmann.2006.JEI.jp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3241" r="4826"/>
          <a:stretch/>
        </p:blipFill>
        <p:spPr bwMode="auto">
          <a:xfrm>
            <a:off x="8411830" y="5745480"/>
            <a:ext cx="1834148"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6" name="Picture 12" descr="http://www.cspaul.com/publications/teasers/Rosen.2011.CGA.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266949" y="5745480"/>
            <a:ext cx="1925052"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7" name="Picture 6" descr="http://www.cspaul.com/publications/teasers/Rosen.2008.TVCG.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181568" y="5745480"/>
            <a:ext cx="2209288" cy="1097280"/>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p:nvPr>
        </p:nvSpPr>
        <p:spPr>
          <a:xfrm>
            <a:off x="749301" y="2779403"/>
            <a:ext cx="10977432" cy="575630"/>
          </a:xfrm>
        </p:spPr>
        <p:txBody>
          <a:bodyPr anchor="ctr">
            <a:normAutofit/>
          </a:bodyPr>
          <a:lstStyle>
            <a:lvl1pPr marL="0" indent="0" algn="l">
              <a:lnSpc>
                <a:spcPct val="100000"/>
              </a:lnSpc>
              <a:buNone/>
              <a:defRPr lang="en-US" sz="3600" u="sng" kern="1200" dirty="0">
                <a:solidFill>
                  <a:schemeClr val="tx1"/>
                </a:solidFill>
                <a:latin typeface="Gill Sans MT" panose="020B0502020104020203" pitchFamily="34" charset="0"/>
                <a:ea typeface="+mn-ea"/>
                <a:cs typeface="+mn-cs"/>
              </a:defRPr>
            </a:lvl1pPr>
            <a:lvl2pPr marL="543624" indent="0" algn="ctr">
              <a:buNone/>
              <a:defRPr/>
            </a:lvl2pPr>
            <a:lvl3pPr marL="1087251" indent="0" algn="ctr">
              <a:buNone/>
              <a:defRPr/>
            </a:lvl3pPr>
            <a:lvl4pPr marL="1630878" indent="0" algn="ctr">
              <a:buNone/>
              <a:defRPr/>
            </a:lvl4pPr>
            <a:lvl5pPr marL="2174501" indent="0" algn="ctr">
              <a:buNone/>
              <a:defRPr/>
            </a:lvl5pPr>
            <a:lvl6pPr marL="2718126" indent="0" algn="ctr">
              <a:buNone/>
              <a:defRPr/>
            </a:lvl6pPr>
            <a:lvl7pPr marL="3261753" indent="0" algn="ctr">
              <a:buNone/>
              <a:defRPr/>
            </a:lvl7pPr>
            <a:lvl8pPr marL="3805374" indent="0" algn="ctr">
              <a:buNone/>
              <a:defRPr/>
            </a:lvl8pPr>
            <a:lvl9pPr marL="4349000" indent="0" algn="ctr">
              <a:buNone/>
              <a:defRPr/>
            </a:lvl9pPr>
          </a:lstStyle>
          <a:p>
            <a:r>
              <a:rPr lang="en-US" dirty="0"/>
              <a:t>Click to edit Master subtitle style</a:t>
            </a:r>
          </a:p>
        </p:txBody>
      </p:sp>
      <p:sp>
        <p:nvSpPr>
          <p:cNvPr id="19" name="Subtitle 2">
            <a:extLst>
              <a:ext uri="{FF2B5EF4-FFF2-40B4-BE49-F238E27FC236}">
                <a16:creationId xmlns:a16="http://schemas.microsoft.com/office/drawing/2014/main" id="{B04E000B-DC08-6C4D-9414-D068BFFB320D}"/>
              </a:ext>
            </a:extLst>
          </p:cNvPr>
          <p:cNvSpPr txBox="1">
            <a:spLocks/>
          </p:cNvSpPr>
          <p:nvPr userDrawn="1"/>
        </p:nvSpPr>
        <p:spPr>
          <a:xfrm>
            <a:off x="749301" y="3346618"/>
            <a:ext cx="5346700" cy="1498600"/>
          </a:xfrm>
          <a:prstGeom prst="rect">
            <a:avLst/>
          </a:prstGeom>
        </p:spPr>
        <p:txBody>
          <a:bodyPr vert="horz" lIns="91440" tIns="45720" rIns="91440" bIns="45720" rtlCol="0" anchor="ctr">
            <a:normAutofit/>
          </a:bodyPr>
          <a:lst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Paul Rosen</a:t>
            </a:r>
            <a:br>
              <a:rPr lang="en-US" dirty="0"/>
            </a:br>
            <a:r>
              <a:rPr lang="en-US" dirty="0"/>
              <a:t>Assistant Professor</a:t>
            </a:r>
            <a:br>
              <a:rPr lang="en-US" dirty="0"/>
            </a:br>
            <a:r>
              <a:rPr lang="en-US" dirty="0"/>
              <a:t>University of South Florida</a:t>
            </a:r>
          </a:p>
        </p:txBody>
      </p:sp>
      <p:sp>
        <p:nvSpPr>
          <p:cNvPr id="20" name="Subtitle 2">
            <a:extLst>
              <a:ext uri="{FF2B5EF4-FFF2-40B4-BE49-F238E27FC236}">
                <a16:creationId xmlns:a16="http://schemas.microsoft.com/office/drawing/2014/main" id="{FEC5CEB5-FFF5-064D-9948-3644B345D677}"/>
              </a:ext>
            </a:extLst>
          </p:cNvPr>
          <p:cNvSpPr txBox="1">
            <a:spLocks/>
          </p:cNvSpPr>
          <p:nvPr userDrawn="1"/>
        </p:nvSpPr>
        <p:spPr>
          <a:xfrm>
            <a:off x="749301" y="4836803"/>
            <a:ext cx="7277101" cy="575630"/>
          </a:xfrm>
          <a:prstGeom prst="rect">
            <a:avLst/>
          </a:prstGeom>
        </p:spPr>
        <p:txBody>
          <a:bodyPr vert="horz" lIns="91440" tIns="45720" rIns="91440" bIns="45720" rtlCol="0" anchor="t">
            <a:noAutofit/>
          </a:bodyPr>
          <a:lst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22388" marR="0" lvl="0" indent="-1322388" algn="l" defTabSz="91435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0" baseline="0" dirty="0"/>
              <a:t>Some slides from: </a:t>
            </a:r>
            <a:r>
              <a:rPr lang="en-US" sz="1400" dirty="0">
                <a:latin typeface="Gill Sans MT" panose="020B0502020104020203" pitchFamily="34" charset="77"/>
              </a:rPr>
              <a:t>Anders Backman, Mark </a:t>
            </a:r>
            <a:r>
              <a:rPr lang="en-US" sz="1400" dirty="0" err="1">
                <a:latin typeface="Gill Sans MT" panose="020B0502020104020203" pitchFamily="34" charset="77"/>
              </a:rPr>
              <a:t>Billinghurst</a:t>
            </a:r>
            <a:r>
              <a:rPr lang="en-US" sz="1400" dirty="0">
                <a:latin typeface="Gill Sans MT" panose="020B0502020104020203" pitchFamily="34" charset="77"/>
              </a:rPr>
              <a:t>, Doug Bowman, </a:t>
            </a:r>
            <a:r>
              <a:rPr lang="en-US" altLang="en-US" sz="1400" dirty="0">
                <a:latin typeface="Gill Sans MT" panose="020B0502020104020203" pitchFamily="34" charset="77"/>
              </a:rPr>
              <a:t>David Johnson, </a:t>
            </a:r>
            <a:r>
              <a:rPr lang="en-US" sz="1400" dirty="0"/>
              <a:t>Gun Lee</a:t>
            </a:r>
            <a:r>
              <a:rPr lang="en-US" altLang="en-US" sz="1400" dirty="0">
                <a:latin typeface="Gill Sans MT" panose="020B0502020104020203" pitchFamily="34" charset="77"/>
              </a:rPr>
              <a:t>, </a:t>
            </a:r>
            <a:r>
              <a:rPr lang="en-US" sz="1400" dirty="0">
                <a:latin typeface="Gill Sans MT" panose="020B0502020104020203" pitchFamily="34" charset="77"/>
              </a:rPr>
              <a:t>Ivan </a:t>
            </a:r>
            <a:r>
              <a:rPr lang="en-US" sz="1400" dirty="0" err="1">
                <a:latin typeface="Gill Sans MT" panose="020B0502020104020203" pitchFamily="34" charset="77"/>
              </a:rPr>
              <a:t>Poupyrev</a:t>
            </a:r>
            <a:r>
              <a:rPr lang="en-US" sz="1400" dirty="0">
                <a:latin typeface="Gill Sans MT" panose="020B0502020104020203" pitchFamily="34" charset="77"/>
              </a:rPr>
              <a:t>, Bruce Thomas, </a:t>
            </a:r>
            <a:r>
              <a:rPr lang="en-US" altLang="en-US" sz="1400" dirty="0" err="1"/>
              <a:t>Geb</a:t>
            </a:r>
            <a:r>
              <a:rPr lang="en-US" altLang="en-US" sz="1400" dirty="0"/>
              <a:t> Thomas, </a:t>
            </a:r>
            <a:r>
              <a:rPr lang="en-US" sz="1400" dirty="0">
                <a:latin typeface="Gill Sans MT" panose="020B0502020104020203" pitchFamily="34" charset="77"/>
              </a:rPr>
              <a:t>Anna </a:t>
            </a:r>
            <a:r>
              <a:rPr lang="en-US" sz="1400" dirty="0" err="1">
                <a:latin typeface="Gill Sans MT" panose="020B0502020104020203" pitchFamily="34" charset="77"/>
              </a:rPr>
              <a:t>Yershova</a:t>
            </a:r>
            <a:r>
              <a:rPr lang="en-US" sz="1400" dirty="0">
                <a:latin typeface="Gill Sans MT" panose="020B0502020104020203" pitchFamily="34" charset="77"/>
              </a:rPr>
              <a:t>, </a:t>
            </a:r>
            <a:r>
              <a:rPr lang="en-US" sz="1400" dirty="0"/>
              <a:t>Stefanie </a:t>
            </a:r>
            <a:r>
              <a:rPr lang="en-US" sz="1400" dirty="0" err="1"/>
              <a:t>Zollman</a:t>
            </a:r>
            <a:r>
              <a:rPr lang="en-US" sz="1400" dirty="0"/>
              <a:t> </a:t>
            </a:r>
          </a:p>
          <a:p>
            <a:pPr marL="0" indent="0" algn="r">
              <a:lnSpc>
                <a:spcPct val="100000"/>
              </a:lnSpc>
              <a:spcBef>
                <a:spcPts val="0"/>
              </a:spcBef>
              <a:buNone/>
            </a:pPr>
            <a:endParaRPr lang="en-US" sz="1400" kern="0" baseline="0" dirty="0"/>
          </a:p>
        </p:txBody>
      </p:sp>
    </p:spTree>
    <p:extLst>
      <p:ext uri="{BB962C8B-B14F-4D97-AF65-F5344CB8AC3E}">
        <p14:creationId xmlns:p14="http://schemas.microsoft.com/office/powerpoint/2010/main" val="333142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igh_title">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1"/>
          </a:xfrm>
          <a:prstGeom prst="rect">
            <a:avLst/>
          </a:prstGeom>
          <a:solidFill>
            <a:schemeClr val="bg1"/>
          </a:solidFill>
          <a:ln w="12700" cap="flat" cmpd="sng" algn="ctr">
            <a:noFill/>
            <a:prstDash val="solid"/>
            <a:round/>
            <a:headEnd type="none" w="med" len="med"/>
            <a:tailEnd type="triangle" w="med" len="med"/>
          </a:ln>
          <a:effectLst/>
        </p:spPr>
        <p:txBody>
          <a:bodyPr vert="horz" wrap="none" lIns="121908" tIns="60954" rIns="121908" bIns="60954" numCol="1" rtlCol="0" anchor="t" anchorCtr="0" compatLnSpc="1">
            <a:prstTxWarp prst="textNoShape">
              <a:avLst/>
            </a:prstTxWarp>
          </a:bodyPr>
          <a:lstStyle/>
          <a:p>
            <a:pPr marL="0" marR="0" indent="0" algn="ctr" defTabSz="1219030" rtl="0" eaLnBrk="0" fontAlgn="base" latinLnBrk="0" hangingPunct="0">
              <a:lnSpc>
                <a:spcPct val="100000"/>
              </a:lnSpc>
              <a:spcBef>
                <a:spcPct val="0"/>
              </a:spcBef>
              <a:spcAft>
                <a:spcPct val="0"/>
              </a:spcAft>
              <a:buClrTx/>
              <a:buSzTx/>
              <a:buFontTx/>
              <a:buNone/>
              <a:tabLst/>
            </a:pPr>
            <a:endParaRPr kumimoji="0" lang="en-US" sz="3199"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1595575" y="267892"/>
            <a:ext cx="9000850" cy="779612"/>
          </a:xfrm>
        </p:spPr>
        <p:txBody>
          <a:bodyPr anchor="ctr"/>
          <a:lstStyle>
            <a:lvl1pPr marL="0" indent="0" algn="ctr">
              <a:buClr>
                <a:schemeClr val="bg1"/>
              </a:buClr>
              <a:buSzPct val="25000"/>
              <a:buFont typeface="Arial" panose="020B0604020202020204" pitchFamily="34" charset="0"/>
              <a:buChar char="•"/>
              <a:tabLst/>
              <a:defRPr sz="3999" u="sng" cap="small" baseline="0">
                <a:latin typeface="Gill Sans MT" panose="020B0502020104020203" pitchFamily="34" charset="0"/>
              </a:defRPr>
            </a:lvl1pPr>
            <a:lvl2pPr marL="0" indent="0" algn="r" defTabSz="117461">
              <a:buClr>
                <a:schemeClr val="bg1"/>
              </a:buClr>
              <a:buSzPct val="25000"/>
              <a:buFont typeface="Arial" panose="020B0604020202020204" pitchFamily="34" charset="0"/>
              <a:buChar char="•"/>
              <a:defRPr sz="3199">
                <a:latin typeface="Gill Sans MT" panose="020B0502020104020203" pitchFamily="34" charset="0"/>
              </a:defRPr>
            </a:lvl2pPr>
            <a:lvl3pPr algn="r">
              <a:buClr>
                <a:schemeClr val="bg1"/>
              </a:buClr>
              <a:buSzPct val="25000"/>
              <a:defRPr sz="2399">
                <a:latin typeface="Gill Sans MT" panose="020B0502020104020203" pitchFamily="34" charset="0"/>
              </a:defRPr>
            </a:lvl3pPr>
            <a:lvl4pPr algn="r">
              <a:buClr>
                <a:schemeClr val="bg1"/>
              </a:buClr>
              <a:buSzPct val="25000"/>
              <a:defRPr>
                <a:latin typeface="Gill Sans MT" panose="020B0502020104020203" pitchFamily="34" charset="0"/>
              </a:defRPr>
            </a:lvl4pPr>
            <a:lvl5pPr algn="r">
              <a:buClr>
                <a:schemeClr val="bg1"/>
              </a:buClr>
              <a:buSzPct val="25000"/>
              <a:defRPr>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p:txBody>
      </p:sp>
      <p:sp>
        <p:nvSpPr>
          <p:cNvPr id="4" name="Content Placeholder 2"/>
          <p:cNvSpPr>
            <a:spLocks noGrp="1"/>
          </p:cNvSpPr>
          <p:nvPr>
            <p:ph sz="half" idx="10"/>
          </p:nvPr>
        </p:nvSpPr>
        <p:spPr>
          <a:xfrm>
            <a:off x="4756588" y="6536531"/>
            <a:ext cx="6429179" cy="321469"/>
          </a:xfrm>
        </p:spPr>
        <p:txBody>
          <a:bodyPr anchor="ctr">
            <a:norm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5"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8551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2"/>
          <p:cNvSpPr>
            <a:spLocks noGrp="1"/>
          </p:cNvSpPr>
          <p:nvPr>
            <p:ph sz="half" idx="10"/>
          </p:nvPr>
        </p:nvSpPr>
        <p:spPr>
          <a:xfrm>
            <a:off x="4756588" y="6536531"/>
            <a:ext cx="6429179" cy="321469"/>
          </a:xfrm>
        </p:spPr>
        <p:txBody>
          <a:bodyPr anchor="ctr">
            <a:norm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5"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998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42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enter_content_12">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1"/>
          </a:xfrm>
          <a:prstGeom prst="rect">
            <a:avLst/>
          </a:prstGeom>
          <a:solidFill>
            <a:schemeClr val="bg1"/>
          </a:solidFill>
          <a:ln w="12700" cap="flat" cmpd="sng" algn="ctr">
            <a:noFill/>
            <a:prstDash val="solid"/>
            <a:round/>
            <a:headEnd type="none" w="med" len="med"/>
            <a:tailEnd type="triangle" w="med" len="med"/>
          </a:ln>
          <a:effectLst/>
        </p:spPr>
        <p:txBody>
          <a:bodyPr vert="horz" wrap="none" lIns="121908" tIns="60954" rIns="121908" bIns="60954" numCol="1" rtlCol="0" anchor="t" anchorCtr="0" compatLnSpc="1">
            <a:prstTxWarp prst="textNoShape">
              <a:avLst/>
            </a:prstTxWarp>
          </a:bodyPr>
          <a:lstStyle/>
          <a:p>
            <a:pPr marL="0" marR="0" indent="0" algn="ctr" defTabSz="1219030" rtl="0" eaLnBrk="0" fontAlgn="base" latinLnBrk="0" hangingPunct="0">
              <a:lnSpc>
                <a:spcPct val="100000"/>
              </a:lnSpc>
              <a:spcBef>
                <a:spcPct val="0"/>
              </a:spcBef>
              <a:spcAft>
                <a:spcPct val="0"/>
              </a:spcAft>
              <a:buClrTx/>
              <a:buSzTx/>
              <a:buFontTx/>
              <a:buNone/>
              <a:tabLst/>
            </a:pPr>
            <a:endParaRPr kumimoji="0" lang="en-US" sz="3199"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2238493" y="827733"/>
            <a:ext cx="7715014" cy="5202536"/>
          </a:xfrm>
        </p:spPr>
        <p:txBody>
          <a:bodyPr anchor="ctr"/>
          <a:lstStyle>
            <a:lvl1pPr marL="0" indent="0" algn="ctr">
              <a:lnSpc>
                <a:spcPct val="90000"/>
              </a:lnSpc>
              <a:spcBef>
                <a:spcPts val="0"/>
              </a:spcBef>
              <a:spcAft>
                <a:spcPts val="843"/>
              </a:spcAft>
              <a:buClr>
                <a:schemeClr val="bg1"/>
              </a:buClr>
              <a:buSzPct val="25000"/>
              <a:buFont typeface="Arial" panose="020B0604020202020204" pitchFamily="34" charset="0"/>
              <a:buChar char="•"/>
              <a:tabLst/>
              <a:defRPr sz="3999" u="sng" cap="small" baseline="0">
                <a:latin typeface="Gill Sans MT" panose="020B0502020104020203" pitchFamily="34" charset="0"/>
              </a:defRPr>
            </a:lvl1pPr>
            <a:lvl2pPr marL="0" indent="0" algn="l" defTabSz="117461">
              <a:lnSpc>
                <a:spcPct val="100000"/>
              </a:lnSpc>
              <a:spcBef>
                <a:spcPts val="1500"/>
              </a:spcBef>
              <a:spcAft>
                <a:spcPts val="0"/>
              </a:spcAft>
              <a:buClr>
                <a:schemeClr val="bg1"/>
              </a:buClr>
              <a:buSzPct val="25000"/>
              <a:buFont typeface="Arial" panose="020B0604020202020204" pitchFamily="34" charset="0"/>
              <a:buChar char="•"/>
              <a:defRPr sz="3199">
                <a:latin typeface="Gill Sans MT" panose="020B0502020104020203" pitchFamily="34" charset="0"/>
              </a:defRPr>
            </a:lvl2pPr>
            <a:lvl3pPr marL="465138" indent="-349250" algn="l">
              <a:lnSpc>
                <a:spcPct val="100000"/>
              </a:lnSpc>
              <a:buClrTx/>
              <a:buSzPct val="100000"/>
              <a:tabLst/>
              <a:defRPr sz="3200">
                <a:latin typeface="Gill Sans MT" panose="020B0502020104020203" pitchFamily="34" charset="0"/>
              </a:defRPr>
            </a:lvl3pPr>
            <a:lvl4pPr marL="866775" indent="-254000" algn="l">
              <a:buClrTx/>
              <a:buSzPct val="100000"/>
              <a:tabLst/>
              <a:defRPr sz="2800">
                <a:latin typeface="Gill Sans MT" panose="020B0502020104020203" pitchFamily="34" charset="0"/>
              </a:defRPr>
            </a:lvl4pPr>
            <a:lvl5pPr algn="l">
              <a:buClr>
                <a:schemeClr val="bg1"/>
              </a:buClr>
              <a:buSzPct val="25000"/>
              <a:defRPr>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10"/>
          </p:nvPr>
        </p:nvSpPr>
        <p:spPr>
          <a:xfrm>
            <a:off x="4756588" y="6536531"/>
            <a:ext cx="6429179" cy="321469"/>
          </a:xfrm>
        </p:spPr>
        <p:txBody>
          <a:bodyPr anchor="ctr">
            <a:no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5"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507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190DFD5E-D2D6-184F-93A1-260DB69BB2F1}" type="slidenum">
              <a:rPr lang="en-US" altLang="en-US" smtClean="0"/>
              <a:pPr/>
              <a:t>‹#›</a:t>
            </a:fld>
            <a:endParaRPr lang="en-US" altLang="en-US"/>
          </a:p>
        </p:txBody>
      </p:sp>
    </p:spTree>
    <p:extLst>
      <p:ext uri="{BB962C8B-B14F-4D97-AF65-F5344CB8AC3E}">
        <p14:creationId xmlns:p14="http://schemas.microsoft.com/office/powerpoint/2010/main" val="327006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8"/>
          <a:stretch>
            <a:fillRect/>
          </a:stretch>
        </p:blipFill>
        <p:spPr>
          <a:xfrm>
            <a:off x="11187441" y="6048131"/>
            <a:ext cx="1004559" cy="803672"/>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39BF48-6E0A-4E37-BB05-8DF70571673D}" type="datetimeFigureOut">
              <a:rPr lang="en-US" smtClean="0"/>
              <a:t>10/6/19</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9DC48-6C90-4ACC-914B-6AEB40FF287F}" type="slidenum">
              <a:rPr lang="en-US" smtClean="0"/>
              <a:t>‹#›</a:t>
            </a:fld>
            <a:endParaRPr lang="en-US"/>
          </a:p>
        </p:txBody>
      </p:sp>
    </p:spTree>
    <p:extLst>
      <p:ext uri="{BB962C8B-B14F-4D97-AF65-F5344CB8AC3E}">
        <p14:creationId xmlns:p14="http://schemas.microsoft.com/office/powerpoint/2010/main" val="2775779431"/>
      </p:ext>
    </p:extLst>
  </p:cSld>
  <p:clrMap bg1="lt1" tx1="dk1" bg2="lt2" tx2="dk2" accent1="accent1" accent2="accent2" accent3="accent3" accent4="accent4" accent5="accent5" accent6="accent6" hlink="hlink" folHlink="folHlink"/>
  <p:sldLayoutIdLst>
    <p:sldLayoutId id="2147483745" r:id="rId1"/>
    <p:sldLayoutId id="2147483755" r:id="rId2"/>
    <p:sldLayoutId id="2147483756" r:id="rId3"/>
    <p:sldLayoutId id="2147483757" r:id="rId4"/>
    <p:sldLayoutId id="2147483758" r:id="rId5"/>
    <p:sldLayoutId id="2147483759" r:id="rId6"/>
  </p:sldLayoutIdLst>
  <p:txStyles>
    <p:titleStyle>
      <a:lvl1pPr algn="l" defTabSz="914353"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37.jpg"/><Relationship Id="rId5" Type="http://schemas.openxmlformats.org/officeDocument/2006/relationships/image" Target="../media/image31.jp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xml"/><Relationship Id="rId4" Type="http://schemas.openxmlformats.org/officeDocument/2006/relationships/image" Target="../media/image40.jp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Ak-Bt7IM8Jc" TargetMode="External"/><Relationship Id="rId2" Type="http://schemas.openxmlformats.org/officeDocument/2006/relationships/slideLayout" Target="../slideLayouts/slideLayout2.xml"/><Relationship Id="rId1" Type="http://schemas.openxmlformats.org/officeDocument/2006/relationships/video" Target="https://www.youtube.com/embed/Ak-Bt7IM8Jc?feature=oembed" TargetMode="Externa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ijukZmYFX-0" TargetMode="External"/><Relationship Id="rId2" Type="http://schemas.openxmlformats.org/officeDocument/2006/relationships/slideLayout" Target="../slideLayouts/slideLayout2.xml"/><Relationship Id="rId1" Type="http://schemas.openxmlformats.org/officeDocument/2006/relationships/video" Target="https://www.youtube.com/embed/ijukZmYFX-0?feature=oembed" TargetMode="Externa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ySixEkDOkOk" TargetMode="External"/><Relationship Id="rId2" Type="http://schemas.openxmlformats.org/officeDocument/2006/relationships/slideLayout" Target="../slideLayouts/slideLayout2.xml"/><Relationship Id="rId1" Type="http://schemas.openxmlformats.org/officeDocument/2006/relationships/video" Target="https://www.youtube.com/embed/ySixEkDOkOk?feature=oembed" TargetMode="Externa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DSstuycfJag" TargetMode="External"/><Relationship Id="rId2" Type="http://schemas.openxmlformats.org/officeDocument/2006/relationships/slideLayout" Target="../slideLayouts/slideLayout2.xml"/><Relationship Id="rId1" Type="http://schemas.openxmlformats.org/officeDocument/2006/relationships/video" Target="https://www.youtube.com/embed/DSstuycfJag?feature=oembed" TargetMode="Externa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hyperlink" Target="https://youtu.be/1DJOTEDBA2c" TargetMode="External"/><Relationship Id="rId2" Type="http://schemas.openxmlformats.org/officeDocument/2006/relationships/slideLayout" Target="../slideLayouts/slideLayout2.xml"/><Relationship Id="rId1" Type="http://schemas.openxmlformats.org/officeDocument/2006/relationships/video" Target="https://www.youtube.com/embed/1DJOTEDBA2c?feature=oembed" TargetMode="Externa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VFkyV7d5t8o" TargetMode="External"/><Relationship Id="rId2" Type="http://schemas.openxmlformats.org/officeDocument/2006/relationships/slideLayout" Target="../slideLayouts/slideLayout2.xml"/><Relationship Id="rId1" Type="http://schemas.openxmlformats.org/officeDocument/2006/relationships/video" Target="https://www.youtube.com/embed/VFkyV7d5t8o?feature=oembed" TargetMode="Externa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youtu.be/FPcbBJbGhmk" TargetMode="External"/><Relationship Id="rId2" Type="http://schemas.openxmlformats.org/officeDocument/2006/relationships/slideLayout" Target="../slideLayouts/slideLayout2.xml"/><Relationship Id="rId1" Type="http://schemas.openxmlformats.org/officeDocument/2006/relationships/video" Target="https://www.youtube.com/embed/FPcbBJbGhmk?feature=oembed" TargetMode="Externa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2.jp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Q0HG3FJcPtA" TargetMode="External"/><Relationship Id="rId2" Type="http://schemas.openxmlformats.org/officeDocument/2006/relationships/slideLayout" Target="../slideLayouts/slideLayout5.xml"/><Relationship Id="rId1" Type="http://schemas.openxmlformats.org/officeDocument/2006/relationships/video" Target="https://www.youtube.com/embed/Q0HG3FJcPtA?feature=oembed" TargetMode="Externa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pAC5SeNH8jw" TargetMode="External"/><Relationship Id="rId2" Type="http://schemas.openxmlformats.org/officeDocument/2006/relationships/slideLayout" Target="../slideLayouts/slideLayout2.xml"/><Relationship Id="rId1" Type="http://schemas.openxmlformats.org/officeDocument/2006/relationships/video" Target="https://www.youtube.com/embed/pAC5SeNH8jw?feature=oembed" TargetMode="Externa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wwwx.cs.unc.edu/Research/eve/walk_exp/" TargetMode="External"/><Relationship Id="rId2" Type="http://schemas.openxmlformats.org/officeDocument/2006/relationships/image" Target="../media/image66.jpg"/><Relationship Id="rId1" Type="http://schemas.openxmlformats.org/officeDocument/2006/relationships/slideLayout" Target="../slideLayouts/slideLayout5.xml"/><Relationship Id="rId4" Type="http://schemas.openxmlformats.org/officeDocument/2006/relationships/image" Target="../media/image67.jp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VVAO0DkoD-8" TargetMode="External"/><Relationship Id="rId2" Type="http://schemas.openxmlformats.org/officeDocument/2006/relationships/slideLayout" Target="../slideLayouts/slideLayout2.xml"/><Relationship Id="rId1" Type="http://schemas.openxmlformats.org/officeDocument/2006/relationships/video" Target="https://www.youtube.com/embed/VVAO0DkoD-8?feature=oembed" TargetMode="Externa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8.tiff"/><Relationship Id="rId4" Type="http://schemas.openxmlformats.org/officeDocument/2006/relationships/image" Target="../media/image17.tiff"/></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CIS 4930-001: Introduction to Augmented and Virtual Reality</a:t>
            </a:r>
          </a:p>
        </p:txBody>
      </p:sp>
      <p:sp>
        <p:nvSpPr>
          <p:cNvPr id="3" name="Subtitle 2"/>
          <p:cNvSpPr>
            <a:spLocks noGrp="1"/>
          </p:cNvSpPr>
          <p:nvPr>
            <p:ph type="subTitle" idx="1"/>
          </p:nvPr>
        </p:nvSpPr>
        <p:spPr/>
        <p:txBody>
          <a:bodyPr anchor="ctr">
            <a:normAutofit fontScale="70000" lnSpcReduction="20000"/>
          </a:bodyPr>
          <a:lstStyle/>
          <a:p>
            <a:r>
              <a:rPr lang="en-US" sz="5100" u="sng" dirty="0"/>
              <a:t>Introduction </a:t>
            </a:r>
            <a:r>
              <a:rPr lang="en-US" sz="5100" dirty="0"/>
              <a:t>to Virtual Reality</a:t>
            </a:r>
            <a:endParaRPr lang="en-US" sz="5100" u="sng" dirty="0"/>
          </a:p>
        </p:txBody>
      </p:sp>
    </p:spTree>
    <p:extLst>
      <p:ext uri="{BB962C8B-B14F-4D97-AF65-F5344CB8AC3E}">
        <p14:creationId xmlns:p14="http://schemas.microsoft.com/office/powerpoint/2010/main" val="3909326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a:spLocks noChangeAspect="1"/>
          </p:cNvSpPr>
          <p:nvPr/>
        </p:nvSpPr>
        <p:spPr>
          <a:xfrm>
            <a:off x="1578748" y="1780029"/>
            <a:ext cx="9034503" cy="3297941"/>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26766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a:extLst>
              <a:ext uri="{FF2B5EF4-FFF2-40B4-BE49-F238E27FC236}">
                <a16:creationId xmlns:a16="http://schemas.microsoft.com/office/drawing/2014/main" id="{50F97EB3-EAD8-2542-A0AB-09416FFF104D}"/>
              </a:ext>
            </a:extLst>
          </p:cNvPr>
          <p:cNvSpPr>
            <a:spLocks noGrp="1" noChangeArrowheads="1"/>
          </p:cNvSpPr>
          <p:nvPr>
            <p:ph sz="half" idx="1"/>
          </p:nvPr>
        </p:nvSpPr>
        <p:spPr/>
        <p:txBody>
          <a:bodyPr>
            <a:normAutofit fontScale="85000" lnSpcReduction="20000"/>
          </a:bodyPr>
          <a:lstStyle/>
          <a:p>
            <a:r>
              <a:rPr lang="en-US" altLang="en-US" dirty="0"/>
              <a:t>Virtual Reality Goal</a:t>
            </a:r>
          </a:p>
          <a:p>
            <a:pPr lvl="1"/>
            <a:r>
              <a:rPr lang="en-US" altLang="en-US" dirty="0"/>
              <a:t>Take human senses (interfaces)</a:t>
            </a:r>
          </a:p>
          <a:p>
            <a:pPr lvl="2"/>
            <a:r>
              <a:rPr lang="en-US" dirty="0"/>
              <a:t>Visual </a:t>
            </a:r>
          </a:p>
          <a:p>
            <a:pPr lvl="2"/>
            <a:r>
              <a:rPr lang="en-US" dirty="0"/>
              <a:t>Audial</a:t>
            </a:r>
          </a:p>
          <a:p>
            <a:pPr lvl="2"/>
            <a:r>
              <a:rPr lang="en-US" dirty="0"/>
              <a:t>Haptic/Tactile </a:t>
            </a:r>
          </a:p>
          <a:p>
            <a:pPr lvl="2"/>
            <a:r>
              <a:rPr lang="en-US" dirty="0"/>
              <a:t>Scent</a:t>
            </a:r>
          </a:p>
          <a:p>
            <a:pPr lvl="2"/>
            <a:r>
              <a:rPr lang="en-US" dirty="0"/>
              <a:t>Taste</a:t>
            </a:r>
          </a:p>
          <a:p>
            <a:pPr lvl="2"/>
            <a:r>
              <a:rPr lang="en-US" dirty="0"/>
              <a:t>Neural</a:t>
            </a:r>
          </a:p>
          <a:p>
            <a:pPr lvl="1"/>
            <a:r>
              <a:rPr lang="en-US" altLang="en-US" dirty="0"/>
              <a:t>Replace with computer generated data</a:t>
            </a:r>
          </a:p>
          <a:p>
            <a:pPr lvl="2"/>
            <a:r>
              <a:rPr lang="en-US" dirty="0"/>
              <a:t>Dynamics, visuals, AI, networking</a:t>
            </a:r>
            <a:endParaRPr lang="en-US" altLang="en-US" dirty="0"/>
          </a:p>
          <a:p>
            <a:pPr lvl="3"/>
            <a:r>
              <a:rPr lang="en-US" dirty="0"/>
              <a:t>Basically everything in science...!</a:t>
            </a:r>
          </a:p>
          <a:p>
            <a:pPr lvl="1"/>
            <a:r>
              <a:rPr lang="en-US" altLang="en-US" dirty="0"/>
              <a:t>Create sense of immersion</a:t>
            </a:r>
          </a:p>
        </p:txBody>
      </p:sp>
      <p:sp>
        <p:nvSpPr>
          <p:cNvPr id="10" name="Content Placeholder 9">
            <a:extLst>
              <a:ext uri="{FF2B5EF4-FFF2-40B4-BE49-F238E27FC236}">
                <a16:creationId xmlns:a16="http://schemas.microsoft.com/office/drawing/2014/main" id="{B11D7AC1-19F5-654D-A933-0F0A03779867}"/>
              </a:ext>
            </a:extLst>
          </p:cNvPr>
          <p:cNvSpPr>
            <a:spLocks noGrp="1"/>
          </p:cNvSpPr>
          <p:nvPr>
            <p:ph sz="half" idx="10"/>
          </p:nvPr>
        </p:nvSpPr>
        <p:spPr/>
        <p:txBody>
          <a:bodyPr/>
          <a:lstStyle/>
          <a:p>
            <a:endParaRPr lang="en-US"/>
          </a:p>
        </p:txBody>
      </p:sp>
      <p:sp>
        <p:nvSpPr>
          <p:cNvPr id="5" name="object 19">
            <a:extLst>
              <a:ext uri="{FF2B5EF4-FFF2-40B4-BE49-F238E27FC236}">
                <a16:creationId xmlns:a16="http://schemas.microsoft.com/office/drawing/2014/main" id="{CDB91719-45E8-0546-B4B3-4E8D400457B5}"/>
              </a:ext>
            </a:extLst>
          </p:cNvPr>
          <p:cNvSpPr/>
          <p:nvPr/>
        </p:nvSpPr>
        <p:spPr>
          <a:xfrm>
            <a:off x="8838700" y="1782925"/>
            <a:ext cx="978407" cy="1097279"/>
          </a:xfrm>
          <a:prstGeom prst="rect">
            <a:avLst/>
          </a:prstGeom>
          <a:blipFill>
            <a:blip r:embed="rId3" cstate="print"/>
            <a:stretch>
              <a:fillRect/>
            </a:stretch>
          </a:blipFill>
        </p:spPr>
        <p:txBody>
          <a:bodyPr wrap="square" lIns="0" tIns="0" rIns="0" bIns="0" rtlCol="0"/>
          <a:lstStyle/>
          <a:p>
            <a:endParaRPr/>
          </a:p>
        </p:txBody>
      </p:sp>
      <p:sp>
        <p:nvSpPr>
          <p:cNvPr id="6" name="object 21">
            <a:extLst>
              <a:ext uri="{FF2B5EF4-FFF2-40B4-BE49-F238E27FC236}">
                <a16:creationId xmlns:a16="http://schemas.microsoft.com/office/drawing/2014/main" id="{9F6755EC-441F-6B4F-8D33-F60C10B7F437}"/>
              </a:ext>
            </a:extLst>
          </p:cNvPr>
          <p:cNvSpPr/>
          <p:nvPr/>
        </p:nvSpPr>
        <p:spPr>
          <a:xfrm>
            <a:off x="10328148" y="933612"/>
            <a:ext cx="1252727" cy="768096"/>
          </a:xfrm>
          <a:prstGeom prst="rect">
            <a:avLst/>
          </a:prstGeom>
          <a:blipFill>
            <a:blip r:embed="rId4" cstate="print"/>
            <a:stretch>
              <a:fillRect/>
            </a:stretch>
          </a:blipFill>
        </p:spPr>
        <p:txBody>
          <a:bodyPr wrap="square" lIns="0" tIns="0" rIns="0" bIns="0" rtlCol="0"/>
          <a:lstStyle/>
          <a:p>
            <a:endParaRPr/>
          </a:p>
        </p:txBody>
      </p:sp>
      <p:sp>
        <p:nvSpPr>
          <p:cNvPr id="7" name="object 23">
            <a:extLst>
              <a:ext uri="{FF2B5EF4-FFF2-40B4-BE49-F238E27FC236}">
                <a16:creationId xmlns:a16="http://schemas.microsoft.com/office/drawing/2014/main" id="{F014F366-0713-9446-A786-4E3D89FE25C7}"/>
              </a:ext>
            </a:extLst>
          </p:cNvPr>
          <p:cNvSpPr/>
          <p:nvPr/>
        </p:nvSpPr>
        <p:spPr>
          <a:xfrm>
            <a:off x="10328148" y="5067248"/>
            <a:ext cx="1014983" cy="1216152"/>
          </a:xfrm>
          <a:prstGeom prst="rect">
            <a:avLst/>
          </a:prstGeom>
          <a:blipFill>
            <a:blip r:embed="rId5" cstate="print"/>
            <a:stretch>
              <a:fillRect/>
            </a:stretch>
          </a:blipFill>
        </p:spPr>
        <p:txBody>
          <a:bodyPr wrap="square" lIns="0" tIns="0" rIns="0" bIns="0" rtlCol="0"/>
          <a:lstStyle/>
          <a:p>
            <a:endParaRPr/>
          </a:p>
        </p:txBody>
      </p:sp>
      <p:sp>
        <p:nvSpPr>
          <p:cNvPr id="8" name="object 25">
            <a:extLst>
              <a:ext uri="{FF2B5EF4-FFF2-40B4-BE49-F238E27FC236}">
                <a16:creationId xmlns:a16="http://schemas.microsoft.com/office/drawing/2014/main" id="{67550F8F-79B6-544C-9703-A2940BFA1240}"/>
              </a:ext>
            </a:extLst>
          </p:cNvPr>
          <p:cNvSpPr/>
          <p:nvPr/>
        </p:nvSpPr>
        <p:spPr>
          <a:xfrm>
            <a:off x="9906000" y="2743200"/>
            <a:ext cx="1048512" cy="1039367"/>
          </a:xfrm>
          <a:prstGeom prst="rect">
            <a:avLst/>
          </a:prstGeom>
          <a:blipFill>
            <a:blip r:embed="rId6" cstate="print"/>
            <a:stretch>
              <a:fillRect/>
            </a:stretch>
          </a:blipFill>
        </p:spPr>
        <p:txBody>
          <a:bodyPr wrap="square" lIns="0" tIns="0" rIns="0" bIns="0" rtlCol="0"/>
          <a:lstStyle/>
          <a:p>
            <a:endParaRPr/>
          </a:p>
        </p:txBody>
      </p:sp>
      <p:sp>
        <p:nvSpPr>
          <p:cNvPr id="9" name="object 27">
            <a:extLst>
              <a:ext uri="{FF2B5EF4-FFF2-40B4-BE49-F238E27FC236}">
                <a16:creationId xmlns:a16="http://schemas.microsoft.com/office/drawing/2014/main" id="{592F4B37-A7FA-C849-8CDD-F9C5922DD458}"/>
              </a:ext>
            </a:extLst>
          </p:cNvPr>
          <p:cNvSpPr/>
          <p:nvPr/>
        </p:nvSpPr>
        <p:spPr>
          <a:xfrm>
            <a:off x="8357616" y="3835396"/>
            <a:ext cx="1548384" cy="1005839"/>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4573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40">
            <a:extLst>
              <a:ext uri="{FF2B5EF4-FFF2-40B4-BE49-F238E27FC236}">
                <a16:creationId xmlns:a16="http://schemas.microsoft.com/office/drawing/2014/main" id="{A6DAC85E-DBC5-594B-92EB-088EE9C01ADF}"/>
              </a:ext>
            </a:extLst>
          </p:cNvPr>
          <p:cNvSpPr>
            <a:spLocks noGrp="1"/>
          </p:cNvSpPr>
          <p:nvPr>
            <p:ph sz="half" idx="1"/>
          </p:nvPr>
        </p:nvSpPr>
        <p:spPr>
          <a:xfrm>
            <a:off x="1143000" y="542545"/>
            <a:ext cx="6675121" cy="5958838"/>
          </a:xfrm>
        </p:spPr>
        <p:txBody>
          <a:bodyPr>
            <a:normAutofit fontScale="70000" lnSpcReduction="20000"/>
          </a:bodyPr>
          <a:lstStyle/>
          <a:p>
            <a:r>
              <a:rPr lang="en-US" dirty="0"/>
              <a:t>Categories of VR</a:t>
            </a:r>
          </a:p>
          <a:p>
            <a:pPr lvl="1"/>
            <a:r>
              <a:rPr lang="en-US" dirty="0"/>
              <a:t>Desktop VR</a:t>
            </a:r>
          </a:p>
          <a:p>
            <a:pPr lvl="2"/>
            <a:r>
              <a:rPr lang="en-US" dirty="0"/>
              <a:t>3D world shown on monitor, mouse and keyboard input to interact</a:t>
            </a:r>
          </a:p>
          <a:p>
            <a:pPr lvl="2"/>
            <a:r>
              <a:rPr lang="en-US" dirty="0"/>
              <a:t>Low cost, standard PC</a:t>
            </a:r>
          </a:p>
          <a:p>
            <a:pPr lvl="2"/>
            <a:r>
              <a:rPr lang="en-US" dirty="0"/>
              <a:t>Games, Simulators</a:t>
            </a:r>
          </a:p>
          <a:p>
            <a:pPr lvl="1"/>
            <a:r>
              <a:rPr lang="en-US" dirty="0"/>
              <a:t>Augmented Reality</a:t>
            </a:r>
          </a:p>
          <a:p>
            <a:pPr lvl="2"/>
            <a:r>
              <a:rPr lang="en-US" dirty="0"/>
              <a:t>A seamless mix between real world and Computer Graphics (CG) as well as sound. (e.g. Microsoft </a:t>
            </a:r>
            <a:r>
              <a:rPr lang="en-US" dirty="0" err="1"/>
              <a:t>Hololense</a:t>
            </a:r>
            <a:r>
              <a:rPr lang="en-US" dirty="0"/>
              <a:t>)</a:t>
            </a:r>
          </a:p>
          <a:p>
            <a:pPr lvl="1"/>
            <a:r>
              <a:rPr lang="en-US" dirty="0"/>
              <a:t>Telepresence</a:t>
            </a:r>
          </a:p>
          <a:p>
            <a:pPr lvl="2"/>
            <a:r>
              <a:rPr lang="en-US" dirty="0"/>
              <a:t>The use of various technologies to produce the effect of placing the user in another location</a:t>
            </a:r>
          </a:p>
          <a:p>
            <a:pPr lvl="1"/>
            <a:r>
              <a:rPr lang="en-US" dirty="0"/>
              <a:t>Immersive VR</a:t>
            </a:r>
          </a:p>
          <a:p>
            <a:pPr lvl="2"/>
            <a:r>
              <a:rPr lang="en-US" dirty="0"/>
              <a:t>Using other display technologies (helmets, walls, …</a:t>
            </a:r>
          </a:p>
          <a:p>
            <a:pPr lvl="2"/>
            <a:r>
              <a:rPr lang="en-US" dirty="0"/>
              <a:t>User tracked in some sense</a:t>
            </a:r>
          </a:p>
        </p:txBody>
      </p:sp>
      <p:sp>
        <p:nvSpPr>
          <p:cNvPr id="44" name="Content Placeholder 43">
            <a:extLst>
              <a:ext uri="{FF2B5EF4-FFF2-40B4-BE49-F238E27FC236}">
                <a16:creationId xmlns:a16="http://schemas.microsoft.com/office/drawing/2014/main" id="{50D13F7B-4936-9F4E-A4C5-D742A45B3E6D}"/>
              </a:ext>
            </a:extLst>
          </p:cNvPr>
          <p:cNvSpPr>
            <a:spLocks noGrp="1"/>
          </p:cNvSpPr>
          <p:nvPr>
            <p:ph sz="half" idx="10"/>
          </p:nvPr>
        </p:nvSpPr>
        <p:spPr/>
        <p:txBody>
          <a:bodyPr/>
          <a:lstStyle/>
          <a:p>
            <a:endParaRPr lang="en-US"/>
          </a:p>
        </p:txBody>
      </p:sp>
      <p:sp>
        <p:nvSpPr>
          <p:cNvPr id="23" name="object 23"/>
          <p:cNvSpPr/>
          <p:nvPr/>
        </p:nvSpPr>
        <p:spPr>
          <a:xfrm>
            <a:off x="8055864" y="542545"/>
            <a:ext cx="2286000" cy="1554479"/>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8110728" y="557783"/>
            <a:ext cx="2176272" cy="1447800"/>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8055864" y="2346961"/>
            <a:ext cx="2374392" cy="1383791"/>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8110728" y="2362200"/>
            <a:ext cx="2264664" cy="1277112"/>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7842503" y="4011167"/>
            <a:ext cx="1146048" cy="1112520"/>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7897368" y="4026409"/>
            <a:ext cx="1036319" cy="1005839"/>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8921496" y="3660647"/>
            <a:ext cx="1746503" cy="1524000"/>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8976360" y="3675888"/>
            <a:ext cx="1691639" cy="1417320"/>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7842503" y="5148071"/>
            <a:ext cx="2151888" cy="1444752"/>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7897367" y="5163311"/>
            <a:ext cx="2042160" cy="1338072"/>
          </a:xfrm>
          <a:prstGeom prst="rect">
            <a:avLst/>
          </a:prstGeom>
          <a:blipFill>
            <a:blip r:embed="rId11"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58054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8F046E3-FAC6-2542-9601-7229F707F2D6}"/>
              </a:ext>
            </a:extLst>
          </p:cNvPr>
          <p:cNvSpPr>
            <a:spLocks noGrp="1"/>
          </p:cNvSpPr>
          <p:nvPr>
            <p:ph sz="half" idx="1"/>
          </p:nvPr>
        </p:nvSpPr>
        <p:spPr>
          <a:xfrm>
            <a:off x="914401" y="827733"/>
            <a:ext cx="5334000" cy="5202536"/>
          </a:xfrm>
        </p:spPr>
        <p:txBody>
          <a:bodyPr/>
          <a:lstStyle/>
          <a:p>
            <a:r>
              <a:rPr lang="en-US" dirty="0"/>
              <a:t>Immersive VR</a:t>
            </a:r>
          </a:p>
          <a:p>
            <a:pPr lvl="1"/>
            <a:r>
              <a:rPr lang="en-US" dirty="0"/>
              <a:t>Head mounted display, gloves</a:t>
            </a:r>
          </a:p>
          <a:p>
            <a:pPr lvl="1"/>
            <a:r>
              <a:rPr lang="en-US" dirty="0"/>
              <a:t>Separation from the real world</a:t>
            </a:r>
          </a:p>
          <a:p>
            <a:pPr lvl="1"/>
            <a:endParaRPr lang="en-US" dirty="0"/>
          </a:p>
          <a:p>
            <a:pPr lvl="1"/>
            <a:endParaRPr lang="en-US" dirty="0"/>
          </a:p>
          <a:p>
            <a:endParaRPr lang="en-US" dirty="0"/>
          </a:p>
        </p:txBody>
      </p:sp>
      <p:sp>
        <p:nvSpPr>
          <p:cNvPr id="2" name="Content Placeholder 1">
            <a:extLst>
              <a:ext uri="{FF2B5EF4-FFF2-40B4-BE49-F238E27FC236}">
                <a16:creationId xmlns:a16="http://schemas.microsoft.com/office/drawing/2014/main" id="{9953008C-2EA8-504E-95E2-9E8753A4F578}"/>
              </a:ext>
            </a:extLst>
          </p:cNvPr>
          <p:cNvSpPr>
            <a:spLocks noGrp="1"/>
          </p:cNvSpPr>
          <p:nvPr>
            <p:ph sz="half" idx="10"/>
          </p:nvPr>
        </p:nvSpPr>
        <p:spPr/>
        <p:txBody>
          <a:bodyPr/>
          <a:lstStyle/>
          <a:p>
            <a:endParaRPr lang="en-US"/>
          </a:p>
        </p:txBody>
      </p:sp>
      <p:sp>
        <p:nvSpPr>
          <p:cNvPr id="4" name="object 4"/>
          <p:cNvSpPr/>
          <p:nvPr/>
        </p:nvSpPr>
        <p:spPr>
          <a:xfrm>
            <a:off x="6532595" y="611820"/>
            <a:ext cx="2656755" cy="2676923"/>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4418773" y="4213313"/>
            <a:ext cx="3594686" cy="2022820"/>
          </a:xfrm>
          <a:prstGeom prst="rect">
            <a:avLst/>
          </a:prstGeom>
          <a:blipFill>
            <a:blip r:embed="rId3" cstate="print"/>
            <a:stretch>
              <a:fillRect/>
            </a:stretch>
          </a:blipFill>
        </p:spPr>
        <p:txBody>
          <a:bodyPr wrap="square" lIns="0" tIns="0" rIns="0" bIns="0" rtlCol="0"/>
          <a:lstStyle/>
          <a:p>
            <a:endParaRPr sz="1634"/>
          </a:p>
        </p:txBody>
      </p:sp>
      <p:sp>
        <p:nvSpPr>
          <p:cNvPr id="6" name="object 6"/>
          <p:cNvSpPr/>
          <p:nvPr/>
        </p:nvSpPr>
        <p:spPr>
          <a:xfrm>
            <a:off x="8822304" y="2506576"/>
            <a:ext cx="2231730" cy="2789302"/>
          </a:xfrm>
          <a:prstGeom prst="rect">
            <a:avLst/>
          </a:prstGeom>
          <a:blipFill>
            <a:blip r:embed="rId4"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84928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227E56-ACFD-3049-BC78-5776A881E0DB}"/>
              </a:ext>
            </a:extLst>
          </p:cNvPr>
          <p:cNvSpPr>
            <a:spLocks noGrp="1"/>
          </p:cNvSpPr>
          <p:nvPr>
            <p:ph sz="half" idx="1"/>
          </p:nvPr>
        </p:nvSpPr>
        <p:spPr/>
        <p:txBody>
          <a:bodyPr/>
          <a:lstStyle/>
          <a:p>
            <a:r>
              <a:rPr lang="en-US" sz="4000" spc="-45" dirty="0"/>
              <a:t>VR </a:t>
            </a:r>
            <a:r>
              <a:rPr lang="en-US" sz="4000" spc="-82" dirty="0"/>
              <a:t>Goggles </a:t>
            </a:r>
            <a:r>
              <a:rPr lang="en-US" sz="4000" spc="-64" dirty="0"/>
              <a:t>and</a:t>
            </a:r>
            <a:r>
              <a:rPr lang="en-US" sz="4000" spc="-486" dirty="0"/>
              <a:t> </a:t>
            </a:r>
            <a:r>
              <a:rPr lang="en-US" sz="4000" spc="-91" dirty="0"/>
              <a:t>Gloves</a:t>
            </a:r>
            <a:endParaRPr lang="en-US" dirty="0"/>
          </a:p>
        </p:txBody>
      </p:sp>
      <p:sp>
        <p:nvSpPr>
          <p:cNvPr id="6" name="Content Placeholder 5">
            <a:extLst>
              <a:ext uri="{FF2B5EF4-FFF2-40B4-BE49-F238E27FC236}">
                <a16:creationId xmlns:a16="http://schemas.microsoft.com/office/drawing/2014/main" id="{7B5FC966-3142-1D44-B004-9BA6C158251E}"/>
              </a:ext>
            </a:extLst>
          </p:cNvPr>
          <p:cNvSpPr>
            <a:spLocks noGrp="1"/>
          </p:cNvSpPr>
          <p:nvPr>
            <p:ph sz="half" idx="10"/>
          </p:nvPr>
        </p:nvSpPr>
        <p:spPr/>
        <p:txBody>
          <a:bodyPr>
            <a:normAutofit fontScale="92500" lnSpcReduction="10000"/>
          </a:bodyPr>
          <a:lstStyle/>
          <a:p>
            <a:r>
              <a:rPr lang="en-US" dirty="0">
                <a:hlinkClick r:id="rId3"/>
              </a:rPr>
              <a:t>https://youtu.be/Ak-Bt7IM8Jc</a:t>
            </a:r>
            <a:r>
              <a:rPr lang="en-US" dirty="0"/>
              <a:t> </a:t>
            </a:r>
          </a:p>
        </p:txBody>
      </p:sp>
      <p:pic>
        <p:nvPicPr>
          <p:cNvPr id="7" name="Online Media 6" descr="Virtual Reality - Manus VR Gloves Demo, CGDC - &quot;Data Gloves&quot;">
            <a:hlinkClick r:id="" action="ppaction://media"/>
            <a:extLst>
              <a:ext uri="{FF2B5EF4-FFF2-40B4-BE49-F238E27FC236}">
                <a16:creationId xmlns:a16="http://schemas.microsoft.com/office/drawing/2014/main" id="{21F03736-89AF-D647-A03A-0240CB2DB42B}"/>
              </a:ext>
            </a:extLst>
          </p:cNvPr>
          <p:cNvPicPr>
            <a:picLocks noRot="1" noChangeAspect="1"/>
          </p:cNvPicPr>
          <p:nvPr>
            <a:videoFile r:link="rId1"/>
          </p:nvPr>
        </p:nvPicPr>
        <p:blipFill>
          <a:blip r:embed="rId4"/>
          <a:stretch>
            <a:fillRect/>
          </a:stretch>
        </p:blipFill>
        <p:spPr>
          <a:xfrm>
            <a:off x="1483587" y="1047504"/>
            <a:ext cx="9224825" cy="5188964"/>
          </a:xfrm>
          <a:prstGeom prst="rect">
            <a:avLst/>
          </a:prstGeom>
        </p:spPr>
      </p:pic>
    </p:spTree>
    <p:extLst>
      <p:ext uri="{BB962C8B-B14F-4D97-AF65-F5344CB8AC3E}">
        <p14:creationId xmlns:p14="http://schemas.microsoft.com/office/powerpoint/2010/main" val="218587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B55E3C4-9F86-B14A-9817-F61BC87FC83D}"/>
              </a:ext>
            </a:extLst>
          </p:cNvPr>
          <p:cNvSpPr>
            <a:spLocks noGrp="1"/>
          </p:cNvSpPr>
          <p:nvPr>
            <p:ph sz="half" idx="1"/>
          </p:nvPr>
        </p:nvSpPr>
        <p:spPr/>
        <p:txBody>
          <a:bodyPr/>
          <a:lstStyle/>
          <a:p>
            <a:r>
              <a:rPr lang="en-US" dirty="0"/>
              <a:t>Example </a:t>
            </a:r>
            <a:r>
              <a:rPr lang="en-US" dirty="0" err="1"/>
              <a:t>Vive</a:t>
            </a:r>
            <a:r>
              <a:rPr lang="en-US" dirty="0"/>
              <a:t> App – Tilt Brush</a:t>
            </a:r>
          </a:p>
        </p:txBody>
      </p:sp>
      <p:sp>
        <p:nvSpPr>
          <p:cNvPr id="6" name="Content Placeholder 5">
            <a:extLst>
              <a:ext uri="{FF2B5EF4-FFF2-40B4-BE49-F238E27FC236}">
                <a16:creationId xmlns:a16="http://schemas.microsoft.com/office/drawing/2014/main" id="{D9749930-FF77-7740-9EEC-F7A1D8C2E292}"/>
              </a:ext>
            </a:extLst>
          </p:cNvPr>
          <p:cNvSpPr>
            <a:spLocks noGrp="1"/>
          </p:cNvSpPr>
          <p:nvPr>
            <p:ph sz="half" idx="10"/>
          </p:nvPr>
        </p:nvSpPr>
        <p:spPr/>
        <p:txBody>
          <a:bodyPr>
            <a:normAutofit fontScale="92500" lnSpcReduction="10000"/>
          </a:bodyPr>
          <a:lstStyle/>
          <a:p>
            <a:r>
              <a:rPr lang="en-US" dirty="0">
                <a:hlinkClick r:id="rId3"/>
              </a:rPr>
              <a:t>https://youtu.be/ijukZmYFX-0</a:t>
            </a:r>
            <a:r>
              <a:rPr lang="en-US" dirty="0"/>
              <a:t> </a:t>
            </a:r>
          </a:p>
        </p:txBody>
      </p:sp>
      <p:pic>
        <p:nvPicPr>
          <p:cNvPr id="7" name="Online Media 6" descr="HTC VIVE - Tilt Brush - Promo teaser - art evolution - Live Event Artist Olga Pankova">
            <a:hlinkClick r:id="" action="ppaction://media"/>
            <a:extLst>
              <a:ext uri="{FF2B5EF4-FFF2-40B4-BE49-F238E27FC236}">
                <a16:creationId xmlns:a16="http://schemas.microsoft.com/office/drawing/2014/main" id="{4F67E1A7-8944-4A4B-9B70-3D27D70E6CBC}"/>
              </a:ext>
            </a:extLst>
          </p:cNvPr>
          <p:cNvPicPr>
            <a:picLocks noRot="1" noChangeAspect="1"/>
          </p:cNvPicPr>
          <p:nvPr>
            <a:videoFile r:link="rId1"/>
          </p:nvPr>
        </p:nvPicPr>
        <p:blipFill>
          <a:blip r:embed="rId4"/>
          <a:stretch>
            <a:fillRect/>
          </a:stretch>
        </p:blipFill>
        <p:spPr>
          <a:xfrm>
            <a:off x="1104900" y="924591"/>
            <a:ext cx="9982200" cy="5614988"/>
          </a:xfrm>
          <a:prstGeom prst="rect">
            <a:avLst/>
          </a:prstGeom>
        </p:spPr>
      </p:pic>
    </p:spTree>
    <p:extLst>
      <p:ext uri="{BB962C8B-B14F-4D97-AF65-F5344CB8AC3E}">
        <p14:creationId xmlns:p14="http://schemas.microsoft.com/office/powerpoint/2010/main" val="94183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145B71-A79A-7C40-9E7C-67CF3674078B}"/>
              </a:ext>
            </a:extLst>
          </p:cNvPr>
          <p:cNvGrpSpPr>
            <a:grpSpLocks noChangeAspect="1"/>
          </p:cNvGrpSpPr>
          <p:nvPr/>
        </p:nvGrpSpPr>
        <p:grpSpPr>
          <a:xfrm>
            <a:off x="1143733" y="914400"/>
            <a:ext cx="9904533" cy="5839648"/>
            <a:chOff x="992067" y="980962"/>
            <a:chExt cx="8624619" cy="5085019"/>
          </a:xfrm>
        </p:grpSpPr>
        <p:sp>
          <p:nvSpPr>
            <p:cNvPr id="5" name="object 5"/>
            <p:cNvSpPr/>
            <p:nvPr/>
          </p:nvSpPr>
          <p:spPr>
            <a:xfrm>
              <a:off x="3776677" y="2743200"/>
              <a:ext cx="2695709" cy="1721271"/>
            </a:xfrm>
            <a:prstGeom prst="rect">
              <a:avLst/>
            </a:prstGeom>
            <a:blipFill>
              <a:blip r:embed="rId2" cstate="print"/>
              <a:stretch>
                <a:fillRect/>
              </a:stretch>
            </a:blipFill>
          </p:spPr>
          <p:txBody>
            <a:bodyPr wrap="square" lIns="0" tIns="0" rIns="0" bIns="0" rtlCol="0"/>
            <a:lstStyle/>
            <a:p>
              <a:endParaRPr sz="1634"/>
            </a:p>
          </p:txBody>
        </p:sp>
        <p:sp>
          <p:nvSpPr>
            <p:cNvPr id="9" name="object 9"/>
            <p:cNvSpPr/>
            <p:nvPr/>
          </p:nvSpPr>
          <p:spPr>
            <a:xfrm>
              <a:off x="4163544" y="992487"/>
              <a:ext cx="2431276" cy="1668383"/>
            </a:xfrm>
            <a:prstGeom prst="rect">
              <a:avLst/>
            </a:prstGeom>
            <a:blipFill>
              <a:blip r:embed="rId3" cstate="print"/>
              <a:stretch>
                <a:fillRect/>
              </a:stretch>
            </a:blipFill>
          </p:spPr>
          <p:txBody>
            <a:bodyPr wrap="square" lIns="0" tIns="0" rIns="0" bIns="0" rtlCol="0"/>
            <a:lstStyle/>
            <a:p>
              <a:endParaRPr sz="1634"/>
            </a:p>
          </p:txBody>
        </p:sp>
        <p:sp>
          <p:nvSpPr>
            <p:cNvPr id="10" name="object 10"/>
            <p:cNvSpPr/>
            <p:nvPr/>
          </p:nvSpPr>
          <p:spPr>
            <a:xfrm>
              <a:off x="4152019" y="980962"/>
              <a:ext cx="2454472" cy="1691448"/>
            </a:xfrm>
            <a:custGeom>
              <a:avLst/>
              <a:gdLst/>
              <a:ahLst/>
              <a:cxnLst/>
              <a:rect l="l" t="t" r="r" b="b"/>
              <a:pathLst>
                <a:path w="2704465" h="1863725">
                  <a:moveTo>
                    <a:pt x="0" y="0"/>
                  </a:moveTo>
                  <a:lnTo>
                    <a:pt x="2704305" y="0"/>
                  </a:lnTo>
                  <a:lnTo>
                    <a:pt x="2704305" y="1863724"/>
                  </a:lnTo>
                  <a:lnTo>
                    <a:pt x="0" y="1863724"/>
                  </a:lnTo>
                  <a:lnTo>
                    <a:pt x="0" y="0"/>
                  </a:lnTo>
                  <a:close/>
                </a:path>
              </a:pathLst>
            </a:custGeom>
            <a:ln w="25399">
              <a:solidFill>
                <a:srgbClr val="FFFFFF"/>
              </a:solidFill>
            </a:ln>
          </p:spPr>
          <p:txBody>
            <a:bodyPr wrap="square" lIns="0" tIns="0" rIns="0" bIns="0" rtlCol="0"/>
            <a:lstStyle/>
            <a:p>
              <a:endParaRPr sz="1634"/>
            </a:p>
          </p:txBody>
        </p:sp>
        <p:sp>
          <p:nvSpPr>
            <p:cNvPr id="13" name="object 13"/>
            <p:cNvSpPr/>
            <p:nvPr/>
          </p:nvSpPr>
          <p:spPr>
            <a:xfrm>
              <a:off x="7061916" y="3683993"/>
              <a:ext cx="2158284" cy="1726207"/>
            </a:xfrm>
            <a:prstGeom prst="rect">
              <a:avLst/>
            </a:prstGeom>
            <a:blipFill>
              <a:blip r:embed="rId4" cstate="print"/>
              <a:stretch>
                <a:fillRect/>
              </a:stretch>
            </a:blipFill>
          </p:spPr>
          <p:txBody>
            <a:bodyPr wrap="square" lIns="0" tIns="0" rIns="0" bIns="0" rtlCol="0"/>
            <a:lstStyle/>
            <a:p>
              <a:endParaRPr sz="1634"/>
            </a:p>
          </p:txBody>
        </p:sp>
        <p:sp>
          <p:nvSpPr>
            <p:cNvPr id="17" name="object 17"/>
            <p:cNvSpPr/>
            <p:nvPr/>
          </p:nvSpPr>
          <p:spPr>
            <a:xfrm>
              <a:off x="6781800" y="1068743"/>
              <a:ext cx="2834886" cy="1893705"/>
            </a:xfrm>
            <a:prstGeom prst="rect">
              <a:avLst/>
            </a:prstGeom>
            <a:blipFill>
              <a:blip r:embed="rId5" cstate="print"/>
              <a:stretch>
                <a:fillRect/>
              </a:stretch>
            </a:blipFill>
          </p:spPr>
          <p:txBody>
            <a:bodyPr wrap="square" lIns="0" tIns="0" rIns="0" bIns="0" rtlCol="0"/>
            <a:lstStyle/>
            <a:p>
              <a:endParaRPr sz="1634"/>
            </a:p>
          </p:txBody>
        </p:sp>
        <p:sp>
          <p:nvSpPr>
            <p:cNvPr id="21" name="object 21"/>
            <p:cNvSpPr/>
            <p:nvPr/>
          </p:nvSpPr>
          <p:spPr>
            <a:xfrm>
              <a:off x="992067" y="1676400"/>
              <a:ext cx="2648349" cy="1986262"/>
            </a:xfrm>
            <a:prstGeom prst="rect">
              <a:avLst/>
            </a:prstGeom>
            <a:blipFill>
              <a:blip r:embed="rId6" cstate="print"/>
              <a:stretch>
                <a:fillRect/>
              </a:stretch>
            </a:blipFill>
          </p:spPr>
          <p:txBody>
            <a:bodyPr wrap="square" lIns="0" tIns="0" rIns="0" bIns="0" rtlCol="0"/>
            <a:lstStyle/>
            <a:p>
              <a:endParaRPr sz="1634"/>
            </a:p>
          </p:txBody>
        </p:sp>
        <p:sp>
          <p:nvSpPr>
            <p:cNvPr id="25" name="object 25"/>
            <p:cNvSpPr/>
            <p:nvPr/>
          </p:nvSpPr>
          <p:spPr>
            <a:xfrm>
              <a:off x="4163668" y="4572000"/>
              <a:ext cx="2236773" cy="1493981"/>
            </a:xfrm>
            <a:prstGeom prst="rect">
              <a:avLst/>
            </a:prstGeom>
            <a:blipFill>
              <a:blip r:embed="rId7" cstate="print"/>
              <a:stretch>
                <a:fillRect/>
              </a:stretch>
            </a:blipFill>
          </p:spPr>
          <p:txBody>
            <a:bodyPr wrap="square" lIns="0" tIns="0" rIns="0" bIns="0" rtlCol="0"/>
            <a:lstStyle/>
            <a:p>
              <a:endParaRPr sz="1634"/>
            </a:p>
          </p:txBody>
        </p:sp>
        <p:sp>
          <p:nvSpPr>
            <p:cNvPr id="29" name="object 29"/>
            <p:cNvSpPr/>
            <p:nvPr/>
          </p:nvSpPr>
          <p:spPr>
            <a:xfrm>
              <a:off x="1075683" y="4267200"/>
              <a:ext cx="2505717" cy="1616771"/>
            </a:xfrm>
            <a:prstGeom prst="rect">
              <a:avLst/>
            </a:prstGeom>
            <a:blipFill>
              <a:blip r:embed="rId8" cstate="print"/>
              <a:stretch>
                <a:fillRect/>
              </a:stretch>
            </a:blipFill>
          </p:spPr>
          <p:txBody>
            <a:bodyPr wrap="square" lIns="0" tIns="0" rIns="0" bIns="0" rtlCol="0"/>
            <a:lstStyle/>
            <a:p>
              <a:endParaRPr sz="1634"/>
            </a:p>
          </p:txBody>
        </p:sp>
      </p:grpSp>
      <p:sp>
        <p:nvSpPr>
          <p:cNvPr id="31" name="Content Placeholder 30">
            <a:extLst>
              <a:ext uri="{FF2B5EF4-FFF2-40B4-BE49-F238E27FC236}">
                <a16:creationId xmlns:a16="http://schemas.microsoft.com/office/drawing/2014/main" id="{9690AC25-EB99-6640-B21A-25FAB7A3012C}"/>
              </a:ext>
            </a:extLst>
          </p:cNvPr>
          <p:cNvSpPr>
            <a:spLocks noGrp="1"/>
          </p:cNvSpPr>
          <p:nvPr>
            <p:ph sz="half" idx="1"/>
          </p:nvPr>
        </p:nvSpPr>
        <p:spPr/>
        <p:txBody>
          <a:bodyPr/>
          <a:lstStyle/>
          <a:p>
            <a:r>
              <a:rPr lang="en-US" dirty="0"/>
              <a:t>Types of VR</a:t>
            </a:r>
          </a:p>
        </p:txBody>
      </p:sp>
    </p:spTree>
    <p:extLst>
      <p:ext uri="{BB962C8B-B14F-4D97-AF65-F5344CB8AC3E}">
        <p14:creationId xmlns:p14="http://schemas.microsoft.com/office/powerpoint/2010/main" val="196856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889DAF-4CBA-6D46-985C-E861248C73A4}"/>
              </a:ext>
            </a:extLst>
          </p:cNvPr>
          <p:cNvSpPr>
            <a:spLocks noGrp="1"/>
          </p:cNvSpPr>
          <p:nvPr>
            <p:ph sz="half" idx="1"/>
          </p:nvPr>
        </p:nvSpPr>
        <p:spPr/>
        <p:txBody>
          <a:bodyPr/>
          <a:lstStyle/>
          <a:p>
            <a:r>
              <a:rPr lang="en-US" dirty="0"/>
              <a:t>Flight Simulator (CAE)</a:t>
            </a:r>
          </a:p>
        </p:txBody>
      </p:sp>
      <p:sp>
        <p:nvSpPr>
          <p:cNvPr id="3" name="Content Placeholder 2">
            <a:extLst>
              <a:ext uri="{FF2B5EF4-FFF2-40B4-BE49-F238E27FC236}">
                <a16:creationId xmlns:a16="http://schemas.microsoft.com/office/drawing/2014/main" id="{61EE8718-16D3-FF47-A89A-8B4987B419D0}"/>
              </a:ext>
            </a:extLst>
          </p:cNvPr>
          <p:cNvSpPr>
            <a:spLocks noGrp="1"/>
          </p:cNvSpPr>
          <p:nvPr>
            <p:ph sz="half" idx="10"/>
          </p:nvPr>
        </p:nvSpPr>
        <p:spPr/>
        <p:txBody>
          <a:bodyPr>
            <a:normAutofit fontScale="92500" lnSpcReduction="10000"/>
          </a:bodyPr>
          <a:lstStyle/>
          <a:p>
            <a:r>
              <a:rPr lang="en-US" dirty="0">
                <a:hlinkClick r:id="rId3"/>
              </a:rPr>
              <a:t>https://youtu.be/ySixEkDOkOk</a:t>
            </a:r>
            <a:r>
              <a:rPr lang="en-US" dirty="0"/>
              <a:t> </a:t>
            </a:r>
          </a:p>
        </p:txBody>
      </p:sp>
      <p:pic>
        <p:nvPicPr>
          <p:cNvPr id="4" name="Online Media 3" descr="CAE A380 First Full-Flight Simulator">
            <a:hlinkClick r:id="" action="ppaction://media"/>
            <a:extLst>
              <a:ext uri="{FF2B5EF4-FFF2-40B4-BE49-F238E27FC236}">
                <a16:creationId xmlns:a16="http://schemas.microsoft.com/office/drawing/2014/main" id="{AF027F39-A568-B247-AF4C-E270C9BAD0A8}"/>
              </a:ext>
            </a:extLst>
          </p:cNvPr>
          <p:cNvPicPr>
            <a:picLocks noRot="1" noChangeAspect="1"/>
          </p:cNvPicPr>
          <p:nvPr>
            <a:videoFile r:link="rId1"/>
          </p:nvPr>
        </p:nvPicPr>
        <p:blipFill>
          <a:blip r:embed="rId4"/>
          <a:stretch>
            <a:fillRect/>
          </a:stretch>
        </p:blipFill>
        <p:spPr>
          <a:xfrm>
            <a:off x="2581275" y="1047504"/>
            <a:ext cx="7029450" cy="5268259"/>
          </a:xfrm>
          <a:prstGeom prst="rect">
            <a:avLst/>
          </a:prstGeom>
        </p:spPr>
      </p:pic>
    </p:spTree>
    <p:extLst>
      <p:ext uri="{BB962C8B-B14F-4D97-AF65-F5344CB8AC3E}">
        <p14:creationId xmlns:p14="http://schemas.microsoft.com/office/powerpoint/2010/main" val="286739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D5E5426-031D-AF40-8112-32A1736B8D2B}"/>
              </a:ext>
            </a:extLst>
          </p:cNvPr>
          <p:cNvSpPr>
            <a:spLocks noGrp="1"/>
          </p:cNvSpPr>
          <p:nvPr>
            <p:ph sz="half" idx="1"/>
          </p:nvPr>
        </p:nvSpPr>
        <p:spPr/>
        <p:txBody>
          <a:bodyPr/>
          <a:lstStyle/>
          <a:p>
            <a:r>
              <a:rPr lang="en-US" dirty="0"/>
              <a:t>Mixed Reality Tabletop</a:t>
            </a:r>
          </a:p>
        </p:txBody>
      </p:sp>
      <p:sp>
        <p:nvSpPr>
          <p:cNvPr id="5" name="Content Placeholder 4">
            <a:extLst>
              <a:ext uri="{FF2B5EF4-FFF2-40B4-BE49-F238E27FC236}">
                <a16:creationId xmlns:a16="http://schemas.microsoft.com/office/drawing/2014/main" id="{D974C3D1-9DAB-224F-BC0E-82E6C895C760}"/>
              </a:ext>
            </a:extLst>
          </p:cNvPr>
          <p:cNvSpPr>
            <a:spLocks noGrp="1"/>
          </p:cNvSpPr>
          <p:nvPr>
            <p:ph sz="half" idx="10"/>
          </p:nvPr>
        </p:nvSpPr>
        <p:spPr/>
        <p:txBody>
          <a:bodyPr>
            <a:normAutofit fontScale="92500" lnSpcReduction="10000"/>
          </a:bodyPr>
          <a:lstStyle/>
          <a:p>
            <a:r>
              <a:rPr lang="en-US" dirty="0">
                <a:hlinkClick r:id="rId3"/>
              </a:rPr>
              <a:t>https://youtu.be/DSstuycfJag</a:t>
            </a:r>
            <a:r>
              <a:rPr lang="en-US" dirty="0"/>
              <a:t> </a:t>
            </a:r>
          </a:p>
        </p:txBody>
      </p:sp>
      <p:pic>
        <p:nvPicPr>
          <p:cNvPr id="6" name="Online Media 5" descr="ARES â Mixed Reality Sand Table">
            <a:hlinkClick r:id="" action="ppaction://media"/>
            <a:extLst>
              <a:ext uri="{FF2B5EF4-FFF2-40B4-BE49-F238E27FC236}">
                <a16:creationId xmlns:a16="http://schemas.microsoft.com/office/drawing/2014/main" id="{6B572B3A-BD2B-D346-B5F6-52123802D8E4}"/>
              </a:ext>
            </a:extLst>
          </p:cNvPr>
          <p:cNvPicPr>
            <a:picLocks noRot="1" noChangeAspect="1"/>
          </p:cNvPicPr>
          <p:nvPr>
            <a:videoFile r:link="rId1"/>
          </p:nvPr>
        </p:nvPicPr>
        <p:blipFill>
          <a:blip r:embed="rId4"/>
          <a:stretch>
            <a:fillRect/>
          </a:stretch>
        </p:blipFill>
        <p:spPr>
          <a:xfrm>
            <a:off x="1200150" y="1028700"/>
            <a:ext cx="9791700" cy="5507831"/>
          </a:xfrm>
          <a:prstGeom prst="rect">
            <a:avLst/>
          </a:prstGeom>
        </p:spPr>
      </p:pic>
    </p:spTree>
    <p:extLst>
      <p:ext uri="{BB962C8B-B14F-4D97-AF65-F5344CB8AC3E}">
        <p14:creationId xmlns:p14="http://schemas.microsoft.com/office/powerpoint/2010/main" val="98563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7AD3-2DA8-CB4C-803B-939CB3388E21}"/>
              </a:ext>
            </a:extLst>
          </p:cNvPr>
          <p:cNvSpPr>
            <a:spLocks noGrp="1"/>
          </p:cNvSpPr>
          <p:nvPr>
            <p:ph sz="half" idx="1"/>
          </p:nvPr>
        </p:nvSpPr>
        <p:spPr/>
        <p:txBody>
          <a:bodyPr/>
          <a:lstStyle/>
          <a:p>
            <a:r>
              <a:rPr lang="en-US" dirty="0"/>
              <a:t>Mouse in VR Maze</a:t>
            </a:r>
          </a:p>
        </p:txBody>
      </p:sp>
      <p:sp>
        <p:nvSpPr>
          <p:cNvPr id="3" name="Content Placeholder 2">
            <a:extLst>
              <a:ext uri="{FF2B5EF4-FFF2-40B4-BE49-F238E27FC236}">
                <a16:creationId xmlns:a16="http://schemas.microsoft.com/office/drawing/2014/main" id="{6697E8DF-12D3-BB4E-A81D-4203608AAD83}"/>
              </a:ext>
            </a:extLst>
          </p:cNvPr>
          <p:cNvSpPr>
            <a:spLocks noGrp="1"/>
          </p:cNvSpPr>
          <p:nvPr>
            <p:ph sz="half" idx="10"/>
          </p:nvPr>
        </p:nvSpPr>
        <p:spPr/>
        <p:txBody>
          <a:bodyPr>
            <a:normAutofit fontScale="92500" lnSpcReduction="10000"/>
          </a:bodyPr>
          <a:lstStyle/>
          <a:p>
            <a:r>
              <a:rPr lang="en-US" dirty="0">
                <a:hlinkClick r:id="rId3"/>
              </a:rPr>
              <a:t>https://youtu.be/1DJOTEDBA2c</a:t>
            </a:r>
            <a:r>
              <a:rPr lang="en-US" dirty="0"/>
              <a:t> </a:t>
            </a:r>
          </a:p>
        </p:txBody>
      </p:sp>
      <p:pic>
        <p:nvPicPr>
          <p:cNvPr id="4" name="Online Media 3" descr="Mouse in VR Maze">
            <a:hlinkClick r:id="" action="ppaction://media"/>
            <a:extLst>
              <a:ext uri="{FF2B5EF4-FFF2-40B4-BE49-F238E27FC236}">
                <a16:creationId xmlns:a16="http://schemas.microsoft.com/office/drawing/2014/main" id="{638BD851-1A48-EC42-AF08-BC5E13A4D4F3}"/>
              </a:ext>
            </a:extLst>
          </p:cNvPr>
          <p:cNvPicPr>
            <a:picLocks noRot="1" noChangeAspect="1"/>
          </p:cNvPicPr>
          <p:nvPr>
            <a:videoFile r:link="rId1"/>
          </p:nvPr>
        </p:nvPicPr>
        <p:blipFill>
          <a:blip r:embed="rId4"/>
          <a:stretch>
            <a:fillRect/>
          </a:stretch>
        </p:blipFill>
        <p:spPr>
          <a:xfrm>
            <a:off x="1595575" y="1185422"/>
            <a:ext cx="9000850" cy="5062978"/>
          </a:xfrm>
          <a:prstGeom prst="rect">
            <a:avLst/>
          </a:prstGeom>
        </p:spPr>
      </p:pic>
    </p:spTree>
    <p:extLst>
      <p:ext uri="{BB962C8B-B14F-4D97-AF65-F5344CB8AC3E}">
        <p14:creationId xmlns:p14="http://schemas.microsoft.com/office/powerpoint/2010/main" val="18057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8BE6DC11-7924-5846-9F93-F122D712DA3D}"/>
              </a:ext>
            </a:extLst>
          </p:cNvPr>
          <p:cNvCxnSpPr>
            <a:cxnSpLocks/>
          </p:cNvCxnSpPr>
          <p:nvPr/>
        </p:nvCxnSpPr>
        <p:spPr>
          <a:xfrm>
            <a:off x="1532178" y="4103598"/>
            <a:ext cx="10202749" cy="0"/>
          </a:xfrm>
          <a:prstGeom prst="straightConnector1">
            <a:avLst/>
          </a:prstGeom>
          <a:ln w="133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397CE3A-528B-DE4B-BBBC-0124786FAFC6}"/>
              </a:ext>
            </a:extLst>
          </p:cNvPr>
          <p:cNvPicPr>
            <a:picLocks noChangeAspect="1"/>
          </p:cNvPicPr>
          <p:nvPr/>
        </p:nvPicPr>
        <p:blipFill>
          <a:blip r:embed="rId3"/>
          <a:stretch>
            <a:fillRect/>
          </a:stretch>
        </p:blipFill>
        <p:spPr>
          <a:xfrm>
            <a:off x="447409" y="1297148"/>
            <a:ext cx="1042979" cy="548640"/>
          </a:xfrm>
          <a:prstGeom prst="rect">
            <a:avLst/>
          </a:prstGeom>
        </p:spPr>
      </p:pic>
      <p:pic>
        <p:nvPicPr>
          <p:cNvPr id="8" name="Picture 7">
            <a:extLst>
              <a:ext uri="{FF2B5EF4-FFF2-40B4-BE49-F238E27FC236}">
                <a16:creationId xmlns:a16="http://schemas.microsoft.com/office/drawing/2014/main" id="{3FA4E2A8-043A-E641-A9E9-F0987B0CB3E3}"/>
              </a:ext>
            </a:extLst>
          </p:cNvPr>
          <p:cNvPicPr>
            <a:picLocks noChangeAspect="1"/>
          </p:cNvPicPr>
          <p:nvPr/>
        </p:nvPicPr>
        <p:blipFill rotWithShape="1">
          <a:blip r:embed="rId4"/>
          <a:srcRect b="20785"/>
          <a:stretch/>
        </p:blipFill>
        <p:spPr>
          <a:xfrm>
            <a:off x="5111616" y="1297148"/>
            <a:ext cx="1411654" cy="548640"/>
          </a:xfrm>
          <a:prstGeom prst="rect">
            <a:avLst/>
          </a:prstGeom>
        </p:spPr>
      </p:pic>
      <p:pic>
        <p:nvPicPr>
          <p:cNvPr id="9" name="Picture 8">
            <a:extLst>
              <a:ext uri="{FF2B5EF4-FFF2-40B4-BE49-F238E27FC236}">
                <a16:creationId xmlns:a16="http://schemas.microsoft.com/office/drawing/2014/main" id="{BAABBA76-0F3B-5046-ABAB-27B57BD8EAD9}"/>
              </a:ext>
            </a:extLst>
          </p:cNvPr>
          <p:cNvPicPr>
            <a:picLocks noChangeAspect="1"/>
          </p:cNvPicPr>
          <p:nvPr/>
        </p:nvPicPr>
        <p:blipFill rotWithShape="1">
          <a:blip r:embed="rId5">
            <a:clrChange>
              <a:clrFrom>
                <a:srgbClr val="FFFFFF"/>
              </a:clrFrom>
              <a:clrTo>
                <a:srgbClr val="FFFFFF">
                  <a:alpha val="0"/>
                </a:srgbClr>
              </a:clrTo>
            </a:clrChange>
          </a:blip>
          <a:srcRect l="12655" t="18088" b="9709"/>
          <a:stretch/>
        </p:blipFill>
        <p:spPr>
          <a:xfrm>
            <a:off x="5111616" y="743948"/>
            <a:ext cx="663698" cy="548640"/>
          </a:xfrm>
          <a:prstGeom prst="rect">
            <a:avLst/>
          </a:prstGeom>
        </p:spPr>
      </p:pic>
      <p:pic>
        <p:nvPicPr>
          <p:cNvPr id="10" name="Picture 9">
            <a:extLst>
              <a:ext uri="{FF2B5EF4-FFF2-40B4-BE49-F238E27FC236}">
                <a16:creationId xmlns:a16="http://schemas.microsoft.com/office/drawing/2014/main" id="{60D600CE-375F-5045-A2D1-382DFED7C9DB}"/>
              </a:ext>
            </a:extLst>
          </p:cNvPr>
          <p:cNvPicPr>
            <a:picLocks noChangeAspect="1"/>
          </p:cNvPicPr>
          <p:nvPr/>
        </p:nvPicPr>
        <p:blipFill>
          <a:blip r:embed="rId6"/>
          <a:stretch>
            <a:fillRect/>
          </a:stretch>
        </p:blipFill>
        <p:spPr>
          <a:xfrm>
            <a:off x="8990401" y="1119285"/>
            <a:ext cx="956352" cy="731520"/>
          </a:xfrm>
          <a:prstGeom prst="rect">
            <a:avLst/>
          </a:prstGeom>
        </p:spPr>
      </p:pic>
      <p:cxnSp>
        <p:nvCxnSpPr>
          <p:cNvPr id="12" name="Straight Arrow Connector 11">
            <a:extLst>
              <a:ext uri="{FF2B5EF4-FFF2-40B4-BE49-F238E27FC236}">
                <a16:creationId xmlns:a16="http://schemas.microsoft.com/office/drawing/2014/main" id="{F90DDCC1-227A-034C-B18F-EFD050969553}"/>
              </a:ext>
            </a:extLst>
          </p:cNvPr>
          <p:cNvCxnSpPr>
            <a:cxnSpLocks/>
          </p:cNvCxnSpPr>
          <p:nvPr/>
        </p:nvCxnSpPr>
        <p:spPr>
          <a:xfrm>
            <a:off x="457074" y="2188564"/>
            <a:ext cx="11277853" cy="0"/>
          </a:xfrm>
          <a:prstGeom prst="straightConnector1">
            <a:avLst/>
          </a:prstGeom>
          <a:ln w="133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3CD8A0-03A9-574D-AE61-F4DD6D329A58}"/>
              </a:ext>
            </a:extLst>
          </p:cNvPr>
          <p:cNvCxnSpPr/>
          <p:nvPr/>
        </p:nvCxnSpPr>
        <p:spPr>
          <a:xfrm>
            <a:off x="457074" y="1862687"/>
            <a:ext cx="0" cy="6517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EB4171C-F87F-EB46-BE14-AD17F8A25FAD}"/>
              </a:ext>
            </a:extLst>
          </p:cNvPr>
          <p:cNvCxnSpPr/>
          <p:nvPr/>
        </p:nvCxnSpPr>
        <p:spPr>
          <a:xfrm>
            <a:off x="5111616" y="1862687"/>
            <a:ext cx="0" cy="6517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FB4318E-E5F3-CB4A-85EA-C092D0B037B4}"/>
              </a:ext>
            </a:extLst>
          </p:cNvPr>
          <p:cNvSpPr txBox="1"/>
          <p:nvPr/>
        </p:nvSpPr>
        <p:spPr>
          <a:xfrm>
            <a:off x="639028" y="3780433"/>
            <a:ext cx="1180836" cy="646331"/>
          </a:xfrm>
          <a:prstGeom prst="rect">
            <a:avLst/>
          </a:prstGeom>
          <a:solidFill>
            <a:schemeClr val="bg1"/>
          </a:solidFill>
        </p:spPr>
        <p:txBody>
          <a:bodyPr wrap="none" rtlCol="0">
            <a:spAutoFit/>
          </a:bodyPr>
          <a:lstStyle/>
          <a:p>
            <a:pPr algn="r"/>
            <a:r>
              <a:rPr lang="en-US" dirty="0"/>
              <a:t>Computer </a:t>
            </a:r>
          </a:p>
          <a:p>
            <a:pPr algn="r"/>
            <a:r>
              <a:rPr lang="en-US" dirty="0"/>
              <a:t>Graphics</a:t>
            </a:r>
          </a:p>
        </p:txBody>
      </p:sp>
      <p:sp>
        <p:nvSpPr>
          <p:cNvPr id="18" name="TextBox 17">
            <a:extLst>
              <a:ext uri="{FF2B5EF4-FFF2-40B4-BE49-F238E27FC236}">
                <a16:creationId xmlns:a16="http://schemas.microsoft.com/office/drawing/2014/main" id="{E6C1C5FA-B2A5-7646-8D42-D58FE628B426}"/>
              </a:ext>
            </a:extLst>
          </p:cNvPr>
          <p:cNvSpPr txBox="1"/>
          <p:nvPr/>
        </p:nvSpPr>
        <p:spPr>
          <a:xfrm>
            <a:off x="3556758" y="3792152"/>
            <a:ext cx="1492308" cy="646331"/>
          </a:xfrm>
          <a:prstGeom prst="rect">
            <a:avLst/>
          </a:prstGeom>
          <a:solidFill>
            <a:schemeClr val="bg1"/>
          </a:solidFill>
        </p:spPr>
        <p:txBody>
          <a:bodyPr wrap="square" rtlCol="0">
            <a:spAutoFit/>
          </a:bodyPr>
          <a:lstStyle/>
          <a:p>
            <a:pPr algn="ctr"/>
            <a:r>
              <a:rPr lang="en-US" dirty="0"/>
              <a:t>Scientific Visualization</a:t>
            </a:r>
          </a:p>
        </p:txBody>
      </p:sp>
      <p:sp>
        <p:nvSpPr>
          <p:cNvPr id="26" name="TextBox 25">
            <a:extLst>
              <a:ext uri="{FF2B5EF4-FFF2-40B4-BE49-F238E27FC236}">
                <a16:creationId xmlns:a16="http://schemas.microsoft.com/office/drawing/2014/main" id="{1F90C41F-CD2B-764B-94DE-BCAAEAB3E169}"/>
              </a:ext>
            </a:extLst>
          </p:cNvPr>
          <p:cNvSpPr txBox="1"/>
          <p:nvPr/>
        </p:nvSpPr>
        <p:spPr>
          <a:xfrm>
            <a:off x="7116268" y="3780431"/>
            <a:ext cx="1492308" cy="646331"/>
          </a:xfrm>
          <a:prstGeom prst="rect">
            <a:avLst/>
          </a:prstGeom>
          <a:solidFill>
            <a:schemeClr val="bg1"/>
          </a:solidFill>
        </p:spPr>
        <p:txBody>
          <a:bodyPr wrap="square" rtlCol="0">
            <a:spAutoFit/>
          </a:bodyPr>
          <a:lstStyle/>
          <a:p>
            <a:pPr algn="ctr"/>
            <a:r>
              <a:rPr lang="en-US" dirty="0"/>
              <a:t>Data Visualization</a:t>
            </a:r>
          </a:p>
        </p:txBody>
      </p:sp>
      <p:cxnSp>
        <p:nvCxnSpPr>
          <p:cNvPr id="35" name="Straight Connector 34">
            <a:extLst>
              <a:ext uri="{FF2B5EF4-FFF2-40B4-BE49-F238E27FC236}">
                <a16:creationId xmlns:a16="http://schemas.microsoft.com/office/drawing/2014/main" id="{8E27C233-8450-0D49-BE6E-E70ABF39D76F}"/>
              </a:ext>
            </a:extLst>
          </p:cNvPr>
          <p:cNvCxnSpPr/>
          <p:nvPr/>
        </p:nvCxnSpPr>
        <p:spPr>
          <a:xfrm>
            <a:off x="8990401" y="1862687"/>
            <a:ext cx="0" cy="6517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803A5FD-DDDC-3549-A91F-E71DC6A0908F}"/>
              </a:ext>
            </a:extLst>
          </p:cNvPr>
          <p:cNvSpPr txBox="1"/>
          <p:nvPr/>
        </p:nvSpPr>
        <p:spPr>
          <a:xfrm>
            <a:off x="466739" y="2526324"/>
            <a:ext cx="652743" cy="369332"/>
          </a:xfrm>
          <a:prstGeom prst="rect">
            <a:avLst/>
          </a:prstGeom>
          <a:noFill/>
        </p:spPr>
        <p:txBody>
          <a:bodyPr wrap="none" rtlCol="0">
            <a:spAutoFit/>
          </a:bodyPr>
          <a:lstStyle/>
          <a:p>
            <a:r>
              <a:rPr lang="en-US" dirty="0"/>
              <a:t>2004</a:t>
            </a:r>
          </a:p>
        </p:txBody>
      </p:sp>
      <p:sp>
        <p:nvSpPr>
          <p:cNvPr id="37" name="TextBox 36">
            <a:extLst>
              <a:ext uri="{FF2B5EF4-FFF2-40B4-BE49-F238E27FC236}">
                <a16:creationId xmlns:a16="http://schemas.microsoft.com/office/drawing/2014/main" id="{04A0CE7D-7885-5F4B-90FC-8182729246D2}"/>
              </a:ext>
            </a:extLst>
          </p:cNvPr>
          <p:cNvSpPr txBox="1"/>
          <p:nvPr/>
        </p:nvSpPr>
        <p:spPr>
          <a:xfrm>
            <a:off x="5111616" y="2526324"/>
            <a:ext cx="652743" cy="369332"/>
          </a:xfrm>
          <a:prstGeom prst="rect">
            <a:avLst/>
          </a:prstGeom>
          <a:noFill/>
        </p:spPr>
        <p:txBody>
          <a:bodyPr wrap="none" rtlCol="0">
            <a:spAutoFit/>
          </a:bodyPr>
          <a:lstStyle/>
          <a:p>
            <a:r>
              <a:rPr lang="en-US" dirty="0"/>
              <a:t>2010</a:t>
            </a:r>
          </a:p>
        </p:txBody>
      </p:sp>
      <p:sp>
        <p:nvSpPr>
          <p:cNvPr id="38" name="TextBox 37">
            <a:extLst>
              <a:ext uri="{FF2B5EF4-FFF2-40B4-BE49-F238E27FC236}">
                <a16:creationId xmlns:a16="http://schemas.microsoft.com/office/drawing/2014/main" id="{B2E36820-A526-3D41-B0FB-77BB52CCA4D3}"/>
              </a:ext>
            </a:extLst>
          </p:cNvPr>
          <p:cNvSpPr txBox="1"/>
          <p:nvPr/>
        </p:nvSpPr>
        <p:spPr>
          <a:xfrm>
            <a:off x="8990400" y="2526324"/>
            <a:ext cx="652743" cy="369332"/>
          </a:xfrm>
          <a:prstGeom prst="rect">
            <a:avLst/>
          </a:prstGeom>
          <a:noFill/>
        </p:spPr>
        <p:txBody>
          <a:bodyPr wrap="none" rtlCol="0">
            <a:spAutoFit/>
          </a:bodyPr>
          <a:lstStyle/>
          <a:p>
            <a:r>
              <a:rPr lang="en-US" dirty="0"/>
              <a:t>2015</a:t>
            </a:r>
          </a:p>
        </p:txBody>
      </p:sp>
      <p:sp>
        <p:nvSpPr>
          <p:cNvPr id="40" name="TextBox 39">
            <a:extLst>
              <a:ext uri="{FF2B5EF4-FFF2-40B4-BE49-F238E27FC236}">
                <a16:creationId xmlns:a16="http://schemas.microsoft.com/office/drawing/2014/main" id="{626B4D74-1A13-2F48-8586-7F1DF9F50432}"/>
              </a:ext>
            </a:extLst>
          </p:cNvPr>
          <p:cNvSpPr txBox="1"/>
          <p:nvPr/>
        </p:nvSpPr>
        <p:spPr>
          <a:xfrm>
            <a:off x="466739" y="3284692"/>
            <a:ext cx="2284472" cy="830997"/>
          </a:xfrm>
          <a:prstGeom prst="rect">
            <a:avLst/>
          </a:prstGeom>
          <a:noFill/>
        </p:spPr>
        <p:txBody>
          <a:bodyPr wrap="square" rtlCol="0">
            <a:spAutoFit/>
          </a:bodyPr>
          <a:lstStyle/>
          <a:p>
            <a:r>
              <a:rPr lang="en-US" sz="2400" dirty="0"/>
              <a:t>Problem Domain</a:t>
            </a:r>
          </a:p>
        </p:txBody>
      </p:sp>
      <p:sp>
        <p:nvSpPr>
          <p:cNvPr id="2" name="TextBox 1">
            <a:extLst>
              <a:ext uri="{FF2B5EF4-FFF2-40B4-BE49-F238E27FC236}">
                <a16:creationId xmlns:a16="http://schemas.microsoft.com/office/drawing/2014/main" id="{99C47BAE-0E37-7E49-95FB-AEF414CA2A61}"/>
              </a:ext>
            </a:extLst>
          </p:cNvPr>
          <p:cNvSpPr txBox="1"/>
          <p:nvPr/>
        </p:nvSpPr>
        <p:spPr>
          <a:xfrm>
            <a:off x="4539514" y="2265093"/>
            <a:ext cx="567784" cy="369332"/>
          </a:xfrm>
          <a:prstGeom prst="rect">
            <a:avLst/>
          </a:prstGeom>
          <a:noFill/>
        </p:spPr>
        <p:txBody>
          <a:bodyPr wrap="none" rtlCol="0">
            <a:spAutoFit/>
          </a:bodyPr>
          <a:lstStyle/>
          <a:p>
            <a:r>
              <a:rPr lang="en-US" dirty="0"/>
              <a:t>PhD</a:t>
            </a:r>
          </a:p>
        </p:txBody>
      </p:sp>
      <p:sp>
        <p:nvSpPr>
          <p:cNvPr id="24" name="TextBox 23">
            <a:extLst>
              <a:ext uri="{FF2B5EF4-FFF2-40B4-BE49-F238E27FC236}">
                <a16:creationId xmlns:a16="http://schemas.microsoft.com/office/drawing/2014/main" id="{0ED91553-D289-504E-ADE8-B03A611B87B3}"/>
              </a:ext>
            </a:extLst>
          </p:cNvPr>
          <p:cNvSpPr txBox="1"/>
          <p:nvPr/>
        </p:nvSpPr>
        <p:spPr>
          <a:xfrm>
            <a:off x="5115935" y="2265093"/>
            <a:ext cx="2851678" cy="369332"/>
          </a:xfrm>
          <a:prstGeom prst="rect">
            <a:avLst/>
          </a:prstGeom>
          <a:noFill/>
        </p:spPr>
        <p:txBody>
          <a:bodyPr wrap="none" rtlCol="0">
            <a:spAutoFit/>
          </a:bodyPr>
          <a:lstStyle/>
          <a:p>
            <a:r>
              <a:rPr lang="en-US" dirty="0"/>
              <a:t>Research Assistant Professor</a:t>
            </a:r>
          </a:p>
        </p:txBody>
      </p:sp>
      <p:sp>
        <p:nvSpPr>
          <p:cNvPr id="25" name="TextBox 24">
            <a:extLst>
              <a:ext uri="{FF2B5EF4-FFF2-40B4-BE49-F238E27FC236}">
                <a16:creationId xmlns:a16="http://schemas.microsoft.com/office/drawing/2014/main" id="{20555853-2D38-CB4B-B401-D7B80F220EC6}"/>
              </a:ext>
            </a:extLst>
          </p:cNvPr>
          <p:cNvSpPr txBox="1"/>
          <p:nvPr/>
        </p:nvSpPr>
        <p:spPr>
          <a:xfrm>
            <a:off x="8994720" y="2268917"/>
            <a:ext cx="1950214" cy="369332"/>
          </a:xfrm>
          <a:prstGeom prst="rect">
            <a:avLst/>
          </a:prstGeom>
          <a:noFill/>
        </p:spPr>
        <p:txBody>
          <a:bodyPr wrap="none" rtlCol="0">
            <a:spAutoFit/>
          </a:bodyPr>
          <a:lstStyle/>
          <a:p>
            <a:r>
              <a:rPr lang="en-US" dirty="0"/>
              <a:t>Assistant Professor</a:t>
            </a:r>
          </a:p>
        </p:txBody>
      </p:sp>
      <p:sp>
        <p:nvSpPr>
          <p:cNvPr id="29" name="Rounded Rectangle 28">
            <a:extLst>
              <a:ext uri="{FF2B5EF4-FFF2-40B4-BE49-F238E27FC236}">
                <a16:creationId xmlns:a16="http://schemas.microsoft.com/office/drawing/2014/main" id="{B99674EA-F988-524C-AACF-0F8067687E6B}"/>
              </a:ext>
            </a:extLst>
          </p:cNvPr>
          <p:cNvSpPr/>
          <p:nvPr/>
        </p:nvSpPr>
        <p:spPr>
          <a:xfrm>
            <a:off x="7967613" y="288521"/>
            <a:ext cx="4066944" cy="2557220"/>
          </a:xfrm>
          <a:prstGeom prst="roundRect">
            <a:avLst/>
          </a:prstGeom>
          <a:gradFill flip="none" rotWithShape="1">
            <a:gsLst>
              <a:gs pos="0">
                <a:schemeClr val="accent1">
                  <a:lumMod val="5000"/>
                  <a:lumOff val="95000"/>
                  <a:alpha val="0"/>
                </a:schemeClr>
              </a:gs>
              <a:gs pos="11000">
                <a:schemeClr val="accent1">
                  <a:lumMod val="0"/>
                  <a:lumOff val="100000"/>
                </a:schemeClr>
              </a:gs>
              <a:gs pos="100000">
                <a:schemeClr val="accent1">
                  <a:lumMod val="0"/>
                  <a:lumOff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2804213-B714-6145-9180-5F60FF362044}"/>
              </a:ext>
            </a:extLst>
          </p:cNvPr>
          <p:cNvSpPr/>
          <p:nvPr/>
        </p:nvSpPr>
        <p:spPr>
          <a:xfrm>
            <a:off x="2192358" y="464949"/>
            <a:ext cx="9741338" cy="2557220"/>
          </a:xfrm>
          <a:prstGeom prst="roundRect">
            <a:avLst/>
          </a:prstGeom>
          <a:gradFill flip="none" rotWithShape="1">
            <a:gsLst>
              <a:gs pos="0">
                <a:schemeClr val="accent1">
                  <a:lumMod val="5000"/>
                  <a:lumOff val="95000"/>
                  <a:alpha val="0"/>
                </a:schemeClr>
              </a:gs>
              <a:gs pos="11000">
                <a:schemeClr val="accent1">
                  <a:lumMod val="0"/>
                  <a:lumOff val="100000"/>
                </a:schemeClr>
              </a:gs>
              <a:gs pos="100000">
                <a:schemeClr val="accent1">
                  <a:lumMod val="0"/>
                  <a:lumOff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A3619A7-70E4-5348-8282-504CAE9C3C1F}"/>
              </a:ext>
            </a:extLst>
          </p:cNvPr>
          <p:cNvSpPr/>
          <p:nvPr/>
        </p:nvSpPr>
        <p:spPr>
          <a:xfrm>
            <a:off x="2302525" y="3778234"/>
            <a:ext cx="9631170" cy="884235"/>
          </a:xfrm>
          <a:prstGeom prst="roundRect">
            <a:avLst/>
          </a:prstGeom>
          <a:gradFill flip="none" rotWithShape="1">
            <a:gsLst>
              <a:gs pos="0">
                <a:schemeClr val="accent1">
                  <a:lumMod val="5000"/>
                  <a:lumOff val="95000"/>
                  <a:alpha val="0"/>
                </a:schemeClr>
              </a:gs>
              <a:gs pos="11000">
                <a:schemeClr val="accent1">
                  <a:lumMod val="0"/>
                  <a:lumOff val="100000"/>
                </a:schemeClr>
              </a:gs>
              <a:gs pos="100000">
                <a:schemeClr val="accent1">
                  <a:lumMod val="0"/>
                  <a:lumOff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7E09A278-DE81-6344-A7F1-CF61178F91C0}"/>
              </a:ext>
            </a:extLst>
          </p:cNvPr>
          <p:cNvSpPr/>
          <p:nvPr/>
        </p:nvSpPr>
        <p:spPr>
          <a:xfrm>
            <a:off x="5764359" y="3672125"/>
            <a:ext cx="6382121" cy="884235"/>
          </a:xfrm>
          <a:prstGeom prst="roundRect">
            <a:avLst/>
          </a:prstGeom>
          <a:gradFill flip="none" rotWithShape="1">
            <a:gsLst>
              <a:gs pos="0">
                <a:schemeClr val="accent1">
                  <a:lumMod val="5000"/>
                  <a:lumOff val="95000"/>
                  <a:alpha val="0"/>
                </a:schemeClr>
              </a:gs>
              <a:gs pos="11000">
                <a:schemeClr val="accent1">
                  <a:lumMod val="0"/>
                  <a:lumOff val="100000"/>
                </a:schemeClr>
              </a:gs>
              <a:gs pos="100000">
                <a:schemeClr val="accent1">
                  <a:lumMod val="0"/>
                  <a:lumOff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37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animBg="1"/>
      <p:bldP spid="27"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9269F3D-2D63-9148-874E-EB9B987514F9}"/>
              </a:ext>
            </a:extLst>
          </p:cNvPr>
          <p:cNvSpPr>
            <a:spLocks noGrp="1"/>
          </p:cNvSpPr>
          <p:nvPr>
            <p:ph sz="half" idx="1"/>
          </p:nvPr>
        </p:nvSpPr>
        <p:spPr>
          <a:xfrm>
            <a:off x="647701" y="827733"/>
            <a:ext cx="10896599" cy="5202536"/>
          </a:xfrm>
        </p:spPr>
        <p:txBody>
          <a:bodyPr>
            <a:normAutofit fontScale="92500"/>
          </a:bodyPr>
          <a:lstStyle/>
          <a:p>
            <a:r>
              <a:rPr lang="en-US" dirty="0"/>
              <a:t>Other Definitions</a:t>
            </a:r>
          </a:p>
          <a:p>
            <a:pPr lvl="1"/>
            <a:r>
              <a:rPr lang="en-US" dirty="0"/>
              <a:t>Virtual reality is…</a:t>
            </a:r>
          </a:p>
          <a:p>
            <a:pPr lvl="2"/>
            <a:r>
              <a:rPr lang="en-US" dirty="0"/>
              <a:t>A computer technology that replicates an environment, real or imagined, and simulates a user's physical presence and environment to allow for user interaction. (Wikipedia)</a:t>
            </a:r>
          </a:p>
          <a:p>
            <a:pPr lvl="2"/>
            <a:r>
              <a:rPr lang="en-US" dirty="0"/>
              <a:t>Electronic simulations of environments experienced via head mounted eye goggles and wired clothing enabling the end user to interact in realistic three-dimensional situations. (Coates, 1992)</a:t>
            </a:r>
          </a:p>
          <a:p>
            <a:pPr lvl="2"/>
            <a:r>
              <a:rPr lang="en-US" dirty="0"/>
              <a:t>An alternate world filled with computer-generated images that respond to human movements. (Greenbaum, 1992)</a:t>
            </a:r>
          </a:p>
        </p:txBody>
      </p:sp>
      <p:sp>
        <p:nvSpPr>
          <p:cNvPr id="17" name="Content Placeholder 16">
            <a:extLst>
              <a:ext uri="{FF2B5EF4-FFF2-40B4-BE49-F238E27FC236}">
                <a16:creationId xmlns:a16="http://schemas.microsoft.com/office/drawing/2014/main" id="{B1967BC8-2FA4-1741-A6D4-EBE000936AB3}"/>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201866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9269F3D-2D63-9148-874E-EB9B987514F9}"/>
              </a:ext>
            </a:extLst>
          </p:cNvPr>
          <p:cNvSpPr>
            <a:spLocks noGrp="1"/>
          </p:cNvSpPr>
          <p:nvPr>
            <p:ph sz="half" idx="1"/>
          </p:nvPr>
        </p:nvSpPr>
        <p:spPr>
          <a:xfrm>
            <a:off x="647701" y="827733"/>
            <a:ext cx="10896599" cy="5202536"/>
          </a:xfrm>
        </p:spPr>
        <p:txBody>
          <a:bodyPr>
            <a:normAutofit fontScale="85000" lnSpcReduction="20000"/>
          </a:bodyPr>
          <a:lstStyle/>
          <a:p>
            <a:r>
              <a:rPr lang="en-US" dirty="0"/>
              <a:t>More Definitions</a:t>
            </a:r>
          </a:p>
          <a:p>
            <a:pPr lvl="2"/>
            <a:r>
              <a:rPr lang="en-US" dirty="0"/>
              <a:t>An interactive, immersive experience generated by a computer (</a:t>
            </a:r>
            <a:r>
              <a:rPr lang="en-US" dirty="0" err="1"/>
              <a:t>Pimental</a:t>
            </a:r>
            <a:r>
              <a:rPr lang="en-US" dirty="0"/>
              <a:t>, 1995)</a:t>
            </a:r>
          </a:p>
          <a:p>
            <a:pPr lvl="2"/>
            <a:r>
              <a:rPr lang="en-US" dirty="0"/>
              <a:t>A Computer Generated world in which the user experiences himself to be, and act (Lars-Erik </a:t>
            </a:r>
            <a:r>
              <a:rPr lang="en-US" dirty="0" err="1"/>
              <a:t>Janlert</a:t>
            </a:r>
            <a:r>
              <a:rPr lang="en-US" dirty="0"/>
              <a:t>)</a:t>
            </a:r>
          </a:p>
          <a:p>
            <a:pPr lvl="2"/>
            <a:r>
              <a:rPr lang="en-US" dirty="0"/>
              <a:t>a computer-synthesized, three-dimensional environment in which a plurality of human participants, appropriately interfaced, may engage and manipulate simulated physical elements in the environment and in some forms, may engage and interact with representations of other humans, past, present, or fictional, or with invented creatures. (Nugent, 1991)</a:t>
            </a:r>
          </a:p>
          <a:p>
            <a:pPr lvl="2"/>
            <a:r>
              <a:rPr lang="en-US" dirty="0"/>
              <a:t>a way to visualize, manipulate, and interact with computers, and extremely complex data (</a:t>
            </a:r>
            <a:r>
              <a:rPr lang="en-US" dirty="0" err="1"/>
              <a:t>Isdale</a:t>
            </a:r>
            <a:r>
              <a:rPr lang="en-US" dirty="0"/>
              <a:t>, 1998)</a:t>
            </a:r>
          </a:p>
          <a:p>
            <a:pPr lvl="2"/>
            <a:r>
              <a:rPr lang="en-US" dirty="0"/>
              <a:t>it's a cartoon world you can get into (Larijani, 1993)</a:t>
            </a:r>
          </a:p>
        </p:txBody>
      </p:sp>
      <p:sp>
        <p:nvSpPr>
          <p:cNvPr id="17" name="Content Placeholder 16">
            <a:extLst>
              <a:ext uri="{FF2B5EF4-FFF2-40B4-BE49-F238E27FC236}">
                <a16:creationId xmlns:a16="http://schemas.microsoft.com/office/drawing/2014/main" id="{B1967BC8-2FA4-1741-A6D4-EBE000936AB3}"/>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875848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F1FC9A20-7774-CE46-9851-954D5565866A}"/>
              </a:ext>
            </a:extLst>
          </p:cNvPr>
          <p:cNvPicPr>
            <a:picLocks noChangeAspect="1"/>
          </p:cNvPicPr>
          <p:nvPr/>
        </p:nvPicPr>
        <p:blipFill rotWithShape="1">
          <a:blip r:embed="rId2">
            <a:extLst>
              <a:ext uri="{28A0092B-C50C-407E-A947-70E740481C1C}">
                <a14:useLocalDpi xmlns:a14="http://schemas.microsoft.com/office/drawing/2010/main" val="0"/>
              </a:ext>
            </a:extLst>
          </a:blip>
          <a:srcRect l="87681"/>
          <a:stretch/>
        </p:blipFill>
        <p:spPr>
          <a:xfrm>
            <a:off x="245580" y="1666651"/>
            <a:ext cx="1828800" cy="3972146"/>
          </a:xfrm>
          <a:prstGeom prst="rect">
            <a:avLst/>
          </a:prstGeom>
        </p:spPr>
      </p:pic>
      <p:pic>
        <p:nvPicPr>
          <p:cNvPr id="7" name="Picture 6">
            <a:extLst>
              <a:ext uri="{FF2B5EF4-FFF2-40B4-BE49-F238E27FC236}">
                <a16:creationId xmlns:a16="http://schemas.microsoft.com/office/drawing/2014/main" id="{7B0ADDC9-0F02-164B-B299-2CA1E5BFC02D}"/>
              </a:ext>
            </a:extLst>
          </p:cNvPr>
          <p:cNvPicPr>
            <a:picLocks noChangeAspect="1"/>
          </p:cNvPicPr>
          <p:nvPr/>
        </p:nvPicPr>
        <p:blipFill rotWithShape="1">
          <a:blip r:embed="rId3">
            <a:clrChange>
              <a:clrFrom>
                <a:srgbClr val="FAFAFA"/>
              </a:clrFrom>
              <a:clrTo>
                <a:srgbClr val="FAFAFA">
                  <a:alpha val="0"/>
                </a:srgbClr>
              </a:clrTo>
            </a:clrChange>
            <a:extLst>
              <a:ext uri="{28A0092B-C50C-407E-A947-70E740481C1C}">
                <a14:useLocalDpi xmlns:a14="http://schemas.microsoft.com/office/drawing/2010/main" val="0"/>
              </a:ext>
            </a:extLst>
          </a:blip>
          <a:srcRect l="14627" r="71191" b="2831"/>
          <a:stretch/>
        </p:blipFill>
        <p:spPr>
          <a:xfrm>
            <a:off x="8163532" y="1666649"/>
            <a:ext cx="1828800" cy="3972151"/>
          </a:xfrm>
          <a:prstGeom prst="rect">
            <a:avLst/>
          </a:prstGeom>
        </p:spPr>
      </p:pic>
      <p:pic>
        <p:nvPicPr>
          <p:cNvPr id="10" name="Picture 9">
            <a:extLst>
              <a:ext uri="{FF2B5EF4-FFF2-40B4-BE49-F238E27FC236}">
                <a16:creationId xmlns:a16="http://schemas.microsoft.com/office/drawing/2014/main" id="{E1EA1FE8-5772-CD4A-88F0-EB7103EC1E59}"/>
              </a:ext>
            </a:extLst>
          </p:cNvPr>
          <p:cNvPicPr>
            <a:picLocks noChangeAspect="1"/>
          </p:cNvPicPr>
          <p:nvPr/>
        </p:nvPicPr>
        <p:blipFill rotWithShape="1">
          <a:blip r:embed="rId3">
            <a:clrChange>
              <a:clrFrom>
                <a:srgbClr val="FAFAFA"/>
              </a:clrFrom>
              <a:clrTo>
                <a:srgbClr val="FAFAFA">
                  <a:alpha val="0"/>
                </a:srgbClr>
              </a:clrTo>
            </a:clrChange>
            <a:extLst>
              <a:ext uri="{28A0092B-C50C-407E-A947-70E740481C1C}">
                <a14:useLocalDpi xmlns:a14="http://schemas.microsoft.com/office/drawing/2010/main" val="0"/>
              </a:ext>
            </a:extLst>
          </a:blip>
          <a:srcRect l="42869" r="42949" b="2831"/>
          <a:stretch/>
        </p:blipFill>
        <p:spPr>
          <a:xfrm>
            <a:off x="4204556" y="1666651"/>
            <a:ext cx="1828800" cy="3972146"/>
          </a:xfrm>
          <a:prstGeom prst="rect">
            <a:avLst/>
          </a:prstGeom>
        </p:spPr>
      </p:pic>
      <p:pic>
        <p:nvPicPr>
          <p:cNvPr id="11" name="Content Placeholder 4">
            <a:extLst>
              <a:ext uri="{FF2B5EF4-FFF2-40B4-BE49-F238E27FC236}">
                <a16:creationId xmlns:a16="http://schemas.microsoft.com/office/drawing/2014/main" id="{4D2B3CF0-5680-5247-8C13-CA380033C332}"/>
              </a:ext>
            </a:extLst>
          </p:cNvPr>
          <p:cNvPicPr>
            <a:picLocks noChangeAspect="1"/>
          </p:cNvPicPr>
          <p:nvPr/>
        </p:nvPicPr>
        <p:blipFill rotWithShape="1">
          <a:blip r:embed="rId2">
            <a:extLst>
              <a:ext uri="{28A0092B-C50C-407E-A947-70E740481C1C}">
                <a14:useLocalDpi xmlns:a14="http://schemas.microsoft.com/office/drawing/2010/main" val="0"/>
              </a:ext>
            </a:extLst>
          </a:blip>
          <a:srcRect l="1406" r="86276"/>
          <a:stretch/>
        </p:blipFill>
        <p:spPr>
          <a:xfrm>
            <a:off x="2225068" y="1666649"/>
            <a:ext cx="1828800" cy="3972151"/>
          </a:xfrm>
          <a:prstGeom prst="rect">
            <a:avLst/>
          </a:prstGeom>
        </p:spPr>
      </p:pic>
      <p:pic>
        <p:nvPicPr>
          <p:cNvPr id="12" name="Content Placeholder 4">
            <a:extLst>
              <a:ext uri="{FF2B5EF4-FFF2-40B4-BE49-F238E27FC236}">
                <a16:creationId xmlns:a16="http://schemas.microsoft.com/office/drawing/2014/main" id="{8F4B4A34-F6E0-0B41-B362-36E45762823B}"/>
              </a:ext>
            </a:extLst>
          </p:cNvPr>
          <p:cNvPicPr>
            <a:picLocks noChangeAspect="1"/>
          </p:cNvPicPr>
          <p:nvPr/>
        </p:nvPicPr>
        <p:blipFill rotWithShape="1">
          <a:blip r:embed="rId2">
            <a:extLst>
              <a:ext uri="{28A0092B-C50C-407E-A947-70E740481C1C}">
                <a14:useLocalDpi xmlns:a14="http://schemas.microsoft.com/office/drawing/2010/main" val="0"/>
              </a:ext>
            </a:extLst>
          </a:blip>
          <a:srcRect l="38278" r="49403"/>
          <a:stretch/>
        </p:blipFill>
        <p:spPr>
          <a:xfrm>
            <a:off x="6184044" y="1666649"/>
            <a:ext cx="1828800" cy="3972151"/>
          </a:xfrm>
          <a:prstGeom prst="rect">
            <a:avLst/>
          </a:prstGeom>
        </p:spPr>
      </p:pic>
      <p:pic>
        <p:nvPicPr>
          <p:cNvPr id="13" name="Content Placeholder 4">
            <a:extLst>
              <a:ext uri="{FF2B5EF4-FFF2-40B4-BE49-F238E27FC236}">
                <a16:creationId xmlns:a16="http://schemas.microsoft.com/office/drawing/2014/main" id="{5D919E11-1A66-D547-8B64-A9646E480DFD}"/>
              </a:ext>
            </a:extLst>
          </p:cNvPr>
          <p:cNvPicPr>
            <a:picLocks noChangeAspect="1"/>
          </p:cNvPicPr>
          <p:nvPr/>
        </p:nvPicPr>
        <p:blipFill rotWithShape="1">
          <a:blip r:embed="rId2">
            <a:extLst>
              <a:ext uri="{28A0092B-C50C-407E-A947-70E740481C1C}">
                <a14:useLocalDpi xmlns:a14="http://schemas.microsoft.com/office/drawing/2010/main" val="0"/>
              </a:ext>
            </a:extLst>
          </a:blip>
          <a:srcRect l="62916" r="24765"/>
          <a:stretch/>
        </p:blipFill>
        <p:spPr>
          <a:xfrm>
            <a:off x="10143020" y="1666649"/>
            <a:ext cx="1828800" cy="3972151"/>
          </a:xfrm>
          <a:prstGeom prst="rect">
            <a:avLst/>
          </a:prstGeom>
        </p:spPr>
      </p:pic>
      <p:sp>
        <p:nvSpPr>
          <p:cNvPr id="14" name="Content Placeholder 13">
            <a:extLst>
              <a:ext uri="{FF2B5EF4-FFF2-40B4-BE49-F238E27FC236}">
                <a16:creationId xmlns:a16="http://schemas.microsoft.com/office/drawing/2014/main" id="{621EFE71-C028-2249-81BF-79BD8B4CC7AF}"/>
              </a:ext>
            </a:extLst>
          </p:cNvPr>
          <p:cNvSpPr>
            <a:spLocks noGrp="1"/>
          </p:cNvSpPr>
          <p:nvPr>
            <p:ph sz="half" idx="1"/>
          </p:nvPr>
        </p:nvSpPr>
        <p:spPr/>
        <p:txBody>
          <a:bodyPr/>
          <a:lstStyle/>
          <a:p>
            <a:r>
              <a:rPr lang="en-US" dirty="0"/>
              <a:t>VR in the Movies</a:t>
            </a:r>
          </a:p>
        </p:txBody>
      </p:sp>
      <p:sp>
        <p:nvSpPr>
          <p:cNvPr id="2" name="Content Placeholder 1">
            <a:extLst>
              <a:ext uri="{FF2B5EF4-FFF2-40B4-BE49-F238E27FC236}">
                <a16:creationId xmlns:a16="http://schemas.microsoft.com/office/drawing/2014/main" id="{B4D0A613-998F-0B4F-A3C0-7E60E530D2F8}"/>
              </a:ext>
            </a:extLst>
          </p:cNvPr>
          <p:cNvSpPr>
            <a:spLocks noGrp="1"/>
          </p:cNvSpPr>
          <p:nvPr>
            <p:ph sz="half" idx="10"/>
          </p:nvPr>
        </p:nvSpPr>
        <p:spPr/>
        <p:txBody>
          <a:bodyPr>
            <a:normAutofit fontScale="92500" lnSpcReduction="10000"/>
          </a:bodyPr>
          <a:lstStyle/>
          <a:p>
            <a:endParaRPr lang="en-US"/>
          </a:p>
        </p:txBody>
      </p:sp>
    </p:spTree>
    <p:extLst>
      <p:ext uri="{BB962C8B-B14F-4D97-AF65-F5344CB8AC3E}">
        <p14:creationId xmlns:p14="http://schemas.microsoft.com/office/powerpoint/2010/main" val="1359467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4B0006B-CF3D-3C4E-A2FD-3166932E5D1E}"/>
              </a:ext>
            </a:extLst>
          </p:cNvPr>
          <p:cNvSpPr>
            <a:spLocks noGrp="1"/>
          </p:cNvSpPr>
          <p:nvPr>
            <p:ph sz="half" idx="1"/>
          </p:nvPr>
        </p:nvSpPr>
        <p:spPr/>
        <p:txBody>
          <a:bodyPr/>
          <a:lstStyle/>
          <a:p>
            <a:r>
              <a:rPr lang="en-US" spc="-320" dirty="0"/>
              <a:t>The </a:t>
            </a:r>
            <a:r>
              <a:rPr lang="en-US" spc="-220" dirty="0"/>
              <a:t>Disclosure</a:t>
            </a:r>
            <a:r>
              <a:rPr lang="en-US" spc="-155" dirty="0"/>
              <a:t> </a:t>
            </a:r>
            <a:r>
              <a:rPr lang="en-US" spc="-200" dirty="0"/>
              <a:t>(1992)</a:t>
            </a:r>
            <a:endParaRPr lang="en-US" dirty="0"/>
          </a:p>
        </p:txBody>
      </p:sp>
      <p:sp>
        <p:nvSpPr>
          <p:cNvPr id="9" name="Content Placeholder 8">
            <a:extLst>
              <a:ext uri="{FF2B5EF4-FFF2-40B4-BE49-F238E27FC236}">
                <a16:creationId xmlns:a16="http://schemas.microsoft.com/office/drawing/2014/main" id="{ACFBEB24-4640-9447-928D-033B4C03FB7E}"/>
              </a:ext>
            </a:extLst>
          </p:cNvPr>
          <p:cNvSpPr>
            <a:spLocks noGrp="1"/>
          </p:cNvSpPr>
          <p:nvPr>
            <p:ph sz="half" idx="10"/>
          </p:nvPr>
        </p:nvSpPr>
        <p:spPr/>
        <p:txBody>
          <a:bodyPr>
            <a:normAutofit fontScale="92500" lnSpcReduction="10000"/>
          </a:bodyPr>
          <a:lstStyle/>
          <a:p>
            <a:r>
              <a:rPr lang="en-US" dirty="0">
                <a:hlinkClick r:id="rId3"/>
              </a:rPr>
              <a:t>https://youtu.be/VFkyV7d5t8o</a:t>
            </a:r>
            <a:r>
              <a:rPr lang="en-US" dirty="0"/>
              <a:t> </a:t>
            </a:r>
          </a:p>
        </p:txBody>
      </p:sp>
      <p:pic>
        <p:nvPicPr>
          <p:cNvPr id="7" name="Online Media 6" descr="The Virtual Reality device from Disclosure">
            <a:hlinkClick r:id="" action="ppaction://media"/>
            <a:extLst>
              <a:ext uri="{FF2B5EF4-FFF2-40B4-BE49-F238E27FC236}">
                <a16:creationId xmlns:a16="http://schemas.microsoft.com/office/drawing/2014/main" id="{396E326A-4D16-C342-B8E2-E2E759234FF6}"/>
              </a:ext>
            </a:extLst>
          </p:cNvPr>
          <p:cNvPicPr>
            <a:picLocks noRot="1" noChangeAspect="1"/>
          </p:cNvPicPr>
          <p:nvPr>
            <a:videoFile r:link="rId1"/>
          </p:nvPr>
        </p:nvPicPr>
        <p:blipFill>
          <a:blip r:embed="rId4"/>
          <a:stretch>
            <a:fillRect/>
          </a:stretch>
        </p:blipFill>
        <p:spPr>
          <a:xfrm>
            <a:off x="2476500" y="1042741"/>
            <a:ext cx="7239000" cy="5425307"/>
          </a:xfrm>
          <a:prstGeom prst="rect">
            <a:avLst/>
          </a:prstGeom>
        </p:spPr>
      </p:pic>
    </p:spTree>
    <p:extLst>
      <p:ext uri="{BB962C8B-B14F-4D97-AF65-F5344CB8AC3E}">
        <p14:creationId xmlns:p14="http://schemas.microsoft.com/office/powerpoint/2010/main" val="143253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12A68B3D-8AB8-8846-B978-C515427BC0B8}"/>
              </a:ext>
            </a:extLst>
          </p:cNvPr>
          <p:cNvSpPr>
            <a:spLocks noGrp="1"/>
          </p:cNvSpPr>
          <p:nvPr>
            <p:ph sz="half" idx="1"/>
          </p:nvPr>
        </p:nvSpPr>
        <p:spPr>
          <a:xfrm>
            <a:off x="1462147" y="827733"/>
            <a:ext cx="9267707" cy="5202536"/>
          </a:xfrm>
        </p:spPr>
        <p:txBody>
          <a:bodyPr>
            <a:normAutofit fontScale="85000" lnSpcReduction="10000"/>
          </a:bodyPr>
          <a:lstStyle/>
          <a:p>
            <a:r>
              <a:rPr lang="en-US" dirty="0"/>
              <a:t>Virtual Environment (VE) </a:t>
            </a:r>
          </a:p>
          <a:p>
            <a:pPr lvl="1"/>
            <a:r>
              <a:rPr lang="en-US" dirty="0"/>
              <a:t>A computer generated and maintained world that a user can be placed ”in”</a:t>
            </a:r>
          </a:p>
          <a:p>
            <a:pPr lvl="2"/>
            <a:r>
              <a:rPr lang="en-US" dirty="0"/>
              <a:t>Surrounds the user (First person view, 3D/Stereo)</a:t>
            </a:r>
          </a:p>
          <a:p>
            <a:pPr lvl="2"/>
            <a:r>
              <a:rPr lang="en-US" dirty="0"/>
              <a:t>Using ‘all’ modalities—vision, hearing, balance, touch, smell, taste (i.e., Presence)</a:t>
            </a:r>
          </a:p>
          <a:p>
            <a:pPr lvl="2"/>
            <a:r>
              <a:rPr lang="en-US" dirty="0"/>
              <a:t>The world behaves as expected, or as needed by the application—in real-time with direct interaction (grabbing, pushing, pointing, ...)</a:t>
            </a:r>
          </a:p>
          <a:p>
            <a:pPr lvl="1"/>
            <a:r>
              <a:rPr lang="en-US" dirty="0"/>
              <a:t>VR == VE</a:t>
            </a:r>
          </a:p>
          <a:p>
            <a:pPr lvl="2"/>
            <a:r>
              <a:rPr lang="en-US" dirty="0"/>
              <a:t>Used synonymously with virtual environment in most cases</a:t>
            </a:r>
          </a:p>
        </p:txBody>
      </p:sp>
      <p:sp>
        <p:nvSpPr>
          <p:cNvPr id="3" name="Content Placeholder 2">
            <a:extLst>
              <a:ext uri="{FF2B5EF4-FFF2-40B4-BE49-F238E27FC236}">
                <a16:creationId xmlns:a16="http://schemas.microsoft.com/office/drawing/2014/main" id="{E439C68D-1049-B24E-9FD2-8F910A16A913}"/>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550050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43994B-DABE-3248-A53D-528978DF730B}"/>
              </a:ext>
            </a:extLst>
          </p:cNvPr>
          <p:cNvSpPr>
            <a:spLocks noGrp="1"/>
          </p:cNvSpPr>
          <p:nvPr>
            <p:ph sz="half" idx="1"/>
          </p:nvPr>
        </p:nvSpPr>
        <p:spPr/>
        <p:txBody>
          <a:bodyPr/>
          <a:lstStyle/>
          <a:p>
            <a:r>
              <a:rPr lang="en-US" dirty="0"/>
              <a:t>Basic virtual environments</a:t>
            </a:r>
          </a:p>
          <a:p>
            <a:pPr lvl="1"/>
            <a:r>
              <a:rPr lang="en-US" dirty="0"/>
              <a:t>3D graphics</a:t>
            </a:r>
          </a:p>
          <a:p>
            <a:pPr lvl="1"/>
            <a:r>
              <a:rPr lang="en-US" dirty="0"/>
              <a:t>Standard displays (desktop monitor)</a:t>
            </a:r>
          </a:p>
          <a:p>
            <a:pPr lvl="1"/>
            <a:r>
              <a:rPr lang="en-US" dirty="0"/>
              <a:t>Mouse, keyboard, game controller for input</a:t>
            </a:r>
          </a:p>
          <a:p>
            <a:pPr lvl="1"/>
            <a:r>
              <a:rPr lang="en-US" dirty="0"/>
              <a:t>User can view and navigate</a:t>
            </a:r>
          </a:p>
        </p:txBody>
      </p:sp>
      <p:sp>
        <p:nvSpPr>
          <p:cNvPr id="3" name="Content Placeholder 2">
            <a:extLst>
              <a:ext uri="{FF2B5EF4-FFF2-40B4-BE49-F238E27FC236}">
                <a16:creationId xmlns:a16="http://schemas.microsoft.com/office/drawing/2014/main" id="{8904C6BE-B3D3-BB43-925C-CA9F8814A391}"/>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946002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465640B4-5FA9-2540-A6BC-6132A95582A7}"/>
              </a:ext>
            </a:extLst>
          </p:cNvPr>
          <p:cNvSpPr>
            <a:spLocks noGrp="1"/>
          </p:cNvSpPr>
          <p:nvPr>
            <p:ph sz="half" idx="1"/>
          </p:nvPr>
        </p:nvSpPr>
        <p:spPr/>
        <p:txBody>
          <a:bodyPr/>
          <a:lstStyle/>
          <a:p>
            <a:r>
              <a:rPr lang="en-US" sz="4400" spc="-3" dirty="0"/>
              <a:t>Basic virtual</a:t>
            </a:r>
            <a:r>
              <a:rPr lang="en-US" sz="4400" spc="-20" dirty="0"/>
              <a:t> </a:t>
            </a:r>
            <a:r>
              <a:rPr lang="en-US" sz="4400" spc="-7" dirty="0"/>
              <a:t>environments</a:t>
            </a:r>
            <a:endParaRPr lang="en-US" dirty="0"/>
          </a:p>
        </p:txBody>
      </p:sp>
      <p:sp>
        <p:nvSpPr>
          <p:cNvPr id="2" name="Content Placeholder 1">
            <a:extLst>
              <a:ext uri="{FF2B5EF4-FFF2-40B4-BE49-F238E27FC236}">
                <a16:creationId xmlns:a16="http://schemas.microsoft.com/office/drawing/2014/main" id="{F387EF29-1410-8145-BB76-917603F82773}"/>
              </a:ext>
            </a:extLst>
          </p:cNvPr>
          <p:cNvSpPr>
            <a:spLocks noGrp="1"/>
          </p:cNvSpPr>
          <p:nvPr>
            <p:ph sz="half" idx="10"/>
          </p:nvPr>
        </p:nvSpPr>
        <p:spPr/>
        <p:txBody>
          <a:bodyPr>
            <a:normAutofit fontScale="92500" lnSpcReduction="10000"/>
          </a:bodyPr>
          <a:lstStyle/>
          <a:p>
            <a:endParaRPr lang="en-US"/>
          </a:p>
        </p:txBody>
      </p:sp>
      <p:grpSp>
        <p:nvGrpSpPr>
          <p:cNvPr id="15" name="Group 14">
            <a:extLst>
              <a:ext uri="{FF2B5EF4-FFF2-40B4-BE49-F238E27FC236}">
                <a16:creationId xmlns:a16="http://schemas.microsoft.com/office/drawing/2014/main" id="{D918C425-832B-CD47-B196-8A7B9499F577}"/>
              </a:ext>
            </a:extLst>
          </p:cNvPr>
          <p:cNvGrpSpPr>
            <a:grpSpLocks noChangeAspect="1"/>
          </p:cNvGrpSpPr>
          <p:nvPr/>
        </p:nvGrpSpPr>
        <p:grpSpPr>
          <a:xfrm>
            <a:off x="2590800" y="1462002"/>
            <a:ext cx="7563455" cy="4709743"/>
            <a:chOff x="11665353" y="1478331"/>
            <a:chExt cx="3158835" cy="1966998"/>
          </a:xfrm>
        </p:grpSpPr>
        <p:sp>
          <p:nvSpPr>
            <p:cNvPr id="4" name="object 4"/>
            <p:cNvSpPr/>
            <p:nvPr/>
          </p:nvSpPr>
          <p:spPr>
            <a:xfrm>
              <a:off x="11665353" y="1478331"/>
              <a:ext cx="1278081" cy="1598122"/>
            </a:xfrm>
            <a:prstGeom prst="rect">
              <a:avLst/>
            </a:prstGeom>
            <a:blipFill>
              <a:blip r:embed="rId2" cstate="print"/>
              <a:stretch>
                <a:fillRect/>
              </a:stretch>
            </a:blipFill>
          </p:spPr>
          <p:txBody>
            <a:bodyPr wrap="square" lIns="0" tIns="0" rIns="0" bIns="0" rtlCol="0"/>
            <a:lstStyle/>
            <a:p>
              <a:endParaRPr sz="1227"/>
            </a:p>
          </p:txBody>
        </p:sp>
        <p:sp>
          <p:nvSpPr>
            <p:cNvPr id="7" name="object 7"/>
            <p:cNvSpPr/>
            <p:nvPr/>
          </p:nvSpPr>
          <p:spPr>
            <a:xfrm>
              <a:off x="12801600" y="2309603"/>
              <a:ext cx="1514994" cy="1135726"/>
            </a:xfrm>
            <a:prstGeom prst="rect">
              <a:avLst/>
            </a:prstGeom>
            <a:blipFill>
              <a:blip r:embed="rId3" cstate="print"/>
              <a:stretch>
                <a:fillRect/>
              </a:stretch>
            </a:blipFill>
          </p:spPr>
          <p:txBody>
            <a:bodyPr wrap="square" lIns="0" tIns="0" rIns="0" bIns="0" rtlCol="0"/>
            <a:lstStyle/>
            <a:p>
              <a:endParaRPr sz="1227"/>
            </a:p>
          </p:txBody>
        </p:sp>
        <p:sp>
          <p:nvSpPr>
            <p:cNvPr id="8" name="object 8"/>
            <p:cNvSpPr/>
            <p:nvPr/>
          </p:nvSpPr>
          <p:spPr>
            <a:xfrm>
              <a:off x="13355953" y="1478331"/>
              <a:ext cx="1468235" cy="1101436"/>
            </a:xfrm>
            <a:prstGeom prst="rect">
              <a:avLst/>
            </a:prstGeom>
            <a:blipFill>
              <a:blip r:embed="rId4" cstate="print"/>
              <a:stretch>
                <a:fillRect/>
              </a:stretch>
            </a:blipFill>
          </p:spPr>
          <p:txBody>
            <a:bodyPr wrap="square" lIns="0" tIns="0" rIns="0" bIns="0" rtlCol="0"/>
            <a:lstStyle/>
            <a:p>
              <a:endParaRPr sz="1227"/>
            </a:p>
          </p:txBody>
        </p:sp>
      </p:grpSp>
    </p:spTree>
    <p:extLst>
      <p:ext uri="{BB962C8B-B14F-4D97-AF65-F5344CB8AC3E}">
        <p14:creationId xmlns:p14="http://schemas.microsoft.com/office/powerpoint/2010/main" val="3682908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68EB5AB-4568-D241-B599-DA81DFFF998D}"/>
              </a:ext>
            </a:extLst>
          </p:cNvPr>
          <p:cNvSpPr>
            <a:spLocks noGrp="1"/>
          </p:cNvSpPr>
          <p:nvPr>
            <p:ph sz="half" idx="1"/>
          </p:nvPr>
        </p:nvSpPr>
        <p:spPr/>
        <p:txBody>
          <a:bodyPr>
            <a:normAutofit lnSpcReduction="10000"/>
          </a:bodyPr>
          <a:lstStyle/>
          <a:p>
            <a:r>
              <a:rPr lang="en-US" dirty="0"/>
              <a:t>Limitations of basic VEs</a:t>
            </a:r>
          </a:p>
          <a:p>
            <a:pPr lvl="1"/>
            <a:r>
              <a:rPr lang="en-US" dirty="0"/>
              <a:t>Occlusion problems</a:t>
            </a:r>
          </a:p>
          <a:p>
            <a:pPr lvl="1"/>
            <a:r>
              <a:rPr lang="en-US" dirty="0"/>
              <a:t>Depth perception issues</a:t>
            </a:r>
          </a:p>
          <a:p>
            <a:pPr lvl="1"/>
            <a:r>
              <a:rPr lang="en-US" dirty="0"/>
              <a:t>Lack of precise spatial understanding</a:t>
            </a:r>
          </a:p>
          <a:p>
            <a:pPr lvl="1"/>
            <a:r>
              <a:rPr lang="en-US" dirty="0"/>
              <a:t>Difficult to control the viewpoint in 3D</a:t>
            </a:r>
          </a:p>
          <a:p>
            <a:pPr lvl="1"/>
            <a:r>
              <a:rPr lang="en-US" dirty="0"/>
              <a:t>Don’t support “productive work”</a:t>
            </a:r>
          </a:p>
          <a:p>
            <a:pPr lvl="1"/>
            <a:endParaRPr lang="en-US" dirty="0"/>
          </a:p>
          <a:p>
            <a:pPr lvl="1" algn="ctr"/>
            <a:r>
              <a:rPr lang="en-US" i="1" u="sng" dirty="0"/>
              <a:t>VR helps to overcome these</a:t>
            </a:r>
          </a:p>
        </p:txBody>
      </p:sp>
      <p:sp>
        <p:nvSpPr>
          <p:cNvPr id="13" name="Content Placeholder 12">
            <a:extLst>
              <a:ext uri="{FF2B5EF4-FFF2-40B4-BE49-F238E27FC236}">
                <a16:creationId xmlns:a16="http://schemas.microsoft.com/office/drawing/2014/main" id="{56E78E5F-45F9-DB45-9A1B-F728463410AE}"/>
              </a:ext>
            </a:extLst>
          </p:cNvPr>
          <p:cNvSpPr>
            <a:spLocks noGrp="1"/>
          </p:cNvSpPr>
          <p:nvPr>
            <p:ph sz="half" idx="10"/>
          </p:nvPr>
        </p:nvSpPr>
        <p:spPr/>
        <p:txBody>
          <a:bodyPr/>
          <a:lstStyle/>
          <a:p>
            <a:endParaRPr lang="en-US" dirty="0"/>
          </a:p>
        </p:txBody>
      </p:sp>
    </p:spTree>
    <p:extLst>
      <p:ext uri="{BB962C8B-B14F-4D97-AF65-F5344CB8AC3E}">
        <p14:creationId xmlns:p14="http://schemas.microsoft.com/office/powerpoint/2010/main" val="4073577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A467948-A9D7-8344-8899-450822EC35F2}"/>
              </a:ext>
            </a:extLst>
          </p:cNvPr>
          <p:cNvSpPr>
            <a:spLocks noGrp="1"/>
          </p:cNvSpPr>
          <p:nvPr>
            <p:ph sz="half" idx="1"/>
          </p:nvPr>
        </p:nvSpPr>
        <p:spPr>
          <a:xfrm>
            <a:off x="1462147" y="827733"/>
            <a:ext cx="9267707" cy="5202536"/>
          </a:xfrm>
        </p:spPr>
        <p:txBody>
          <a:bodyPr/>
          <a:lstStyle/>
          <a:p>
            <a:r>
              <a:rPr lang="en-US" dirty="0"/>
              <a:t>Key Hardware Characteristics for VR</a:t>
            </a:r>
          </a:p>
          <a:p>
            <a:pPr lvl="1"/>
            <a:r>
              <a:rPr lang="en-US" dirty="0"/>
              <a:t>Virtual Reality has three key characteristics</a:t>
            </a:r>
          </a:p>
          <a:p>
            <a:pPr lvl="2"/>
            <a:r>
              <a:rPr lang="en-US" dirty="0"/>
              <a:t>3D stereoscopic display</a:t>
            </a:r>
          </a:p>
          <a:p>
            <a:pPr lvl="2"/>
            <a:r>
              <a:rPr lang="en-US" dirty="0"/>
              <a:t>Wide field of view display</a:t>
            </a:r>
          </a:p>
          <a:p>
            <a:pPr lvl="2"/>
            <a:r>
              <a:rPr lang="en-US" dirty="0"/>
              <a:t>Low latency tracking</a:t>
            </a:r>
          </a:p>
          <a:p>
            <a:pPr lvl="1"/>
            <a:r>
              <a:rPr lang="en-US" dirty="0"/>
              <a:t>When these three things are combined they provide a minimum for a compelling </a:t>
            </a:r>
            <a:r>
              <a:rPr lang="en-US" i="1" u="sng" dirty="0"/>
              <a:t>immersive</a:t>
            </a:r>
            <a:r>
              <a:rPr lang="en-US" dirty="0"/>
              <a:t> experience</a:t>
            </a:r>
          </a:p>
        </p:txBody>
      </p:sp>
      <p:sp>
        <p:nvSpPr>
          <p:cNvPr id="19" name="Content Placeholder 18">
            <a:extLst>
              <a:ext uri="{FF2B5EF4-FFF2-40B4-BE49-F238E27FC236}">
                <a16:creationId xmlns:a16="http://schemas.microsoft.com/office/drawing/2014/main" id="{91FD1A90-6726-7446-BC37-67DA032718A9}"/>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720127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29EE3B6-1A4C-8E4C-B81E-CC0E7BD9A915}"/>
              </a:ext>
            </a:extLst>
          </p:cNvPr>
          <p:cNvSpPr>
            <a:spLocks noGrp="1"/>
          </p:cNvSpPr>
          <p:nvPr>
            <p:ph sz="half" idx="1"/>
          </p:nvPr>
        </p:nvSpPr>
        <p:spPr/>
        <p:txBody>
          <a:bodyPr/>
          <a:lstStyle/>
          <a:p>
            <a:r>
              <a:rPr lang="en-US" sz="4000" spc="-86" dirty="0"/>
              <a:t>Defining</a:t>
            </a:r>
            <a:r>
              <a:rPr lang="en-US" sz="4000" spc="-241" dirty="0"/>
              <a:t> </a:t>
            </a:r>
            <a:r>
              <a:rPr lang="en-US" sz="4000" spc="-95" dirty="0"/>
              <a:t>Characteristics</a:t>
            </a:r>
            <a:endParaRPr lang="en-US" dirty="0"/>
          </a:p>
        </p:txBody>
      </p:sp>
      <p:sp>
        <p:nvSpPr>
          <p:cNvPr id="6" name="Content Placeholder 5">
            <a:extLst>
              <a:ext uri="{FF2B5EF4-FFF2-40B4-BE49-F238E27FC236}">
                <a16:creationId xmlns:a16="http://schemas.microsoft.com/office/drawing/2014/main" id="{F4B04E21-B292-E643-A160-860523B01333}"/>
              </a:ext>
            </a:extLst>
          </p:cNvPr>
          <p:cNvSpPr>
            <a:spLocks noGrp="1"/>
          </p:cNvSpPr>
          <p:nvPr>
            <p:ph sz="half" idx="10"/>
          </p:nvPr>
        </p:nvSpPr>
        <p:spPr/>
        <p:txBody>
          <a:bodyPr>
            <a:normAutofit fontScale="92500" lnSpcReduction="10000"/>
          </a:bodyPr>
          <a:lstStyle/>
          <a:p>
            <a:r>
              <a:rPr lang="en-US" dirty="0">
                <a:hlinkClick r:id="rId3"/>
              </a:rPr>
              <a:t>https://youtu.be/FPcbBJbGhmk</a:t>
            </a:r>
            <a:r>
              <a:rPr lang="en-US" dirty="0"/>
              <a:t> </a:t>
            </a:r>
          </a:p>
        </p:txBody>
      </p:sp>
      <p:pic>
        <p:nvPicPr>
          <p:cNvPr id="7" name="Online Media 6" descr="HammerheadVR - What is Virtual Reality?">
            <a:hlinkClick r:id="" action="ppaction://media"/>
            <a:extLst>
              <a:ext uri="{FF2B5EF4-FFF2-40B4-BE49-F238E27FC236}">
                <a16:creationId xmlns:a16="http://schemas.microsoft.com/office/drawing/2014/main" id="{8E1B50C5-A726-044A-B025-354BFA170CB8}"/>
              </a:ext>
            </a:extLst>
          </p:cNvPr>
          <p:cNvPicPr>
            <a:picLocks noRot="1" noChangeAspect="1"/>
          </p:cNvPicPr>
          <p:nvPr>
            <a:videoFile r:link="rId1"/>
          </p:nvPr>
        </p:nvPicPr>
        <p:blipFill>
          <a:blip r:embed="rId4"/>
          <a:stretch>
            <a:fillRect/>
          </a:stretch>
        </p:blipFill>
        <p:spPr>
          <a:xfrm>
            <a:off x="1407387" y="1143000"/>
            <a:ext cx="9377225" cy="5274689"/>
          </a:xfrm>
          <a:prstGeom prst="rect">
            <a:avLst/>
          </a:prstGeom>
        </p:spPr>
      </p:pic>
    </p:spTree>
    <p:extLst>
      <p:ext uri="{BB962C8B-B14F-4D97-AF65-F5344CB8AC3E}">
        <p14:creationId xmlns:p14="http://schemas.microsoft.com/office/powerpoint/2010/main" val="10914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D174C34-FBF4-9E44-8AEE-27F3FCC13605}"/>
              </a:ext>
            </a:extLst>
          </p:cNvPr>
          <p:cNvSpPr>
            <a:spLocks noGrp="1"/>
          </p:cNvSpPr>
          <p:nvPr>
            <p:ph sz="half" idx="10"/>
          </p:nvPr>
        </p:nvSpPr>
        <p:spPr/>
        <p:txBody>
          <a:bodyPr>
            <a:normAutofit fontScale="92500" lnSpcReduction="10000"/>
          </a:bodyPr>
          <a:lstStyle/>
          <a:p>
            <a:endParaRPr lang="en-US" dirty="0"/>
          </a:p>
        </p:txBody>
      </p:sp>
      <p:pic>
        <p:nvPicPr>
          <p:cNvPr id="8" name="Picture 7">
            <a:extLst>
              <a:ext uri="{FF2B5EF4-FFF2-40B4-BE49-F238E27FC236}">
                <a16:creationId xmlns:a16="http://schemas.microsoft.com/office/drawing/2014/main" id="{44AD1717-3A36-9645-8A29-4F134A03F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477" y="3456266"/>
            <a:ext cx="6621123" cy="3355299"/>
          </a:xfrm>
          <a:prstGeom prst="rect">
            <a:avLst/>
          </a:prstGeom>
        </p:spPr>
      </p:pic>
      <p:pic>
        <p:nvPicPr>
          <p:cNvPr id="10" name="Picture 9">
            <a:extLst>
              <a:ext uri="{FF2B5EF4-FFF2-40B4-BE49-F238E27FC236}">
                <a16:creationId xmlns:a16="http://schemas.microsoft.com/office/drawing/2014/main" id="{BD50D1EC-9806-C642-8FEB-A74AE41F3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7684"/>
            <a:ext cx="4356100" cy="3149600"/>
          </a:xfrm>
          <a:prstGeom prst="rect">
            <a:avLst/>
          </a:prstGeom>
        </p:spPr>
      </p:pic>
      <p:pic>
        <p:nvPicPr>
          <p:cNvPr id="12" name="Picture 11">
            <a:extLst>
              <a:ext uri="{FF2B5EF4-FFF2-40B4-BE49-F238E27FC236}">
                <a16:creationId xmlns:a16="http://schemas.microsoft.com/office/drawing/2014/main" id="{776A0C3B-14E3-6641-927C-896CF708C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123" y="188634"/>
            <a:ext cx="6096000" cy="3187700"/>
          </a:xfrm>
          <a:prstGeom prst="rect">
            <a:avLst/>
          </a:prstGeom>
        </p:spPr>
      </p:pic>
      <p:pic>
        <p:nvPicPr>
          <p:cNvPr id="14" name="Picture 13">
            <a:extLst>
              <a:ext uri="{FF2B5EF4-FFF2-40B4-BE49-F238E27FC236}">
                <a16:creationId xmlns:a16="http://schemas.microsoft.com/office/drawing/2014/main" id="{7AB2EC35-9308-D64F-8BF2-6177E81C6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900" y="3420665"/>
            <a:ext cx="3035300" cy="3416300"/>
          </a:xfrm>
          <a:prstGeom prst="rect">
            <a:avLst/>
          </a:prstGeom>
        </p:spPr>
      </p:pic>
    </p:spTree>
    <p:extLst>
      <p:ext uri="{BB962C8B-B14F-4D97-AF65-F5344CB8AC3E}">
        <p14:creationId xmlns:p14="http://schemas.microsoft.com/office/powerpoint/2010/main" val="500382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DC151B2-3488-B34D-A766-06212245CC78}"/>
              </a:ext>
            </a:extLst>
          </p:cNvPr>
          <p:cNvSpPr>
            <a:spLocks noGrp="1"/>
          </p:cNvSpPr>
          <p:nvPr>
            <p:ph sz="half" idx="1"/>
          </p:nvPr>
        </p:nvSpPr>
        <p:spPr/>
        <p:txBody>
          <a:bodyPr>
            <a:normAutofit fontScale="77500" lnSpcReduction="20000"/>
          </a:bodyPr>
          <a:lstStyle/>
          <a:p>
            <a:r>
              <a:rPr lang="en-US" dirty="0"/>
              <a:t>Key Experience Characteristics of Virtual Reality</a:t>
            </a:r>
          </a:p>
        </p:txBody>
      </p:sp>
      <p:sp>
        <p:nvSpPr>
          <p:cNvPr id="4" name="Content Placeholder 3">
            <a:extLst>
              <a:ext uri="{FF2B5EF4-FFF2-40B4-BE49-F238E27FC236}">
                <a16:creationId xmlns:a16="http://schemas.microsoft.com/office/drawing/2014/main" id="{DFBB9AFA-7C81-8946-86DA-1A8BE40A3A3B}"/>
              </a:ext>
            </a:extLst>
          </p:cNvPr>
          <p:cNvSpPr>
            <a:spLocks noGrp="1"/>
          </p:cNvSpPr>
          <p:nvPr>
            <p:ph sz="half" idx="10"/>
          </p:nvPr>
        </p:nvSpPr>
        <p:spPr/>
        <p:txBody>
          <a:bodyPr>
            <a:normAutofit fontScale="92500" lnSpcReduction="10000"/>
          </a:bodyPr>
          <a:lstStyle/>
          <a:p>
            <a:endParaRPr lang="en-US"/>
          </a:p>
        </p:txBody>
      </p:sp>
      <p:sp>
        <p:nvSpPr>
          <p:cNvPr id="3" name="object 3"/>
          <p:cNvSpPr/>
          <p:nvPr/>
        </p:nvSpPr>
        <p:spPr>
          <a:xfrm>
            <a:off x="3913632" y="1575816"/>
            <a:ext cx="4084320" cy="42001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0107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D501B251-E79B-2B4E-97C8-BEE7790D880F}"/>
              </a:ext>
            </a:extLst>
          </p:cNvPr>
          <p:cNvSpPr>
            <a:spLocks noGrp="1"/>
          </p:cNvSpPr>
          <p:nvPr>
            <p:ph sz="half" idx="1"/>
          </p:nvPr>
        </p:nvSpPr>
        <p:spPr>
          <a:xfrm>
            <a:off x="1574070" y="457200"/>
            <a:ext cx="9043861" cy="5867400"/>
          </a:xfrm>
        </p:spPr>
        <p:txBody>
          <a:bodyPr>
            <a:normAutofit/>
          </a:bodyPr>
          <a:lstStyle/>
          <a:p>
            <a:r>
              <a:rPr lang="en-US" dirty="0"/>
              <a:t>Immersion</a:t>
            </a:r>
          </a:p>
          <a:p>
            <a:pPr lvl="1"/>
            <a:r>
              <a:rPr lang="en-US" i="1" dirty="0"/>
              <a:t>“The extent to which the computer displays are capable of delivering an inclusive, extensive, surrounding and vivid illusion of reality to the senses of a human participant” </a:t>
            </a:r>
            <a:r>
              <a:rPr lang="en-US" dirty="0"/>
              <a:t>[Slater and Wilbur 1997]</a:t>
            </a:r>
          </a:p>
          <a:p>
            <a:pPr lvl="1"/>
            <a:r>
              <a:rPr lang="en-US" dirty="0"/>
              <a:t>Immersion measures quality of </a:t>
            </a:r>
            <a:br>
              <a:rPr lang="en-US" dirty="0"/>
            </a:br>
            <a:r>
              <a:rPr lang="en-US" dirty="0"/>
              <a:t>experience the system (</a:t>
            </a:r>
            <a:r>
              <a:rPr lang="en-US" dirty="0" err="1"/>
              <a:t>hw</a:t>
            </a:r>
            <a:r>
              <a:rPr lang="en-US" dirty="0"/>
              <a:t>/</a:t>
            </a:r>
            <a:r>
              <a:rPr lang="en-US" dirty="0" err="1"/>
              <a:t>sw</a:t>
            </a:r>
            <a:r>
              <a:rPr lang="en-US" dirty="0"/>
              <a:t>) </a:t>
            </a:r>
            <a:br>
              <a:rPr lang="en-US" dirty="0"/>
            </a:br>
            <a:r>
              <a:rPr lang="en-US" dirty="0"/>
              <a:t>is capable of delivering.</a:t>
            </a:r>
          </a:p>
        </p:txBody>
      </p:sp>
      <p:sp>
        <p:nvSpPr>
          <p:cNvPr id="3" name="Content Placeholder 2">
            <a:extLst>
              <a:ext uri="{FF2B5EF4-FFF2-40B4-BE49-F238E27FC236}">
                <a16:creationId xmlns:a16="http://schemas.microsoft.com/office/drawing/2014/main" id="{84A187B8-8C0D-8E4C-B449-3A56268B7790}"/>
              </a:ext>
            </a:extLst>
          </p:cNvPr>
          <p:cNvSpPr>
            <a:spLocks noGrp="1"/>
          </p:cNvSpPr>
          <p:nvPr>
            <p:ph sz="half" idx="10"/>
          </p:nvPr>
        </p:nvSpPr>
        <p:spPr/>
        <p:txBody>
          <a:bodyPr/>
          <a:lstStyle/>
          <a:p>
            <a:endParaRPr lang="en-US"/>
          </a:p>
        </p:txBody>
      </p:sp>
      <p:sp>
        <p:nvSpPr>
          <p:cNvPr id="20" name="object 20"/>
          <p:cNvSpPr txBox="1"/>
          <p:nvPr/>
        </p:nvSpPr>
        <p:spPr>
          <a:xfrm>
            <a:off x="7620000" y="3850225"/>
            <a:ext cx="4460360" cy="300355"/>
          </a:xfrm>
          <a:prstGeom prst="rect">
            <a:avLst/>
          </a:prstGeom>
        </p:spPr>
        <p:txBody>
          <a:bodyPr vert="horz" wrap="square" lIns="0" tIns="12700" rIns="0" bIns="0" rtlCol="0">
            <a:spAutoFit/>
          </a:bodyPr>
          <a:lstStyle/>
          <a:p>
            <a:pPr>
              <a:spcBef>
                <a:spcPts val="100"/>
              </a:spcBef>
              <a:tabLst>
                <a:tab pos="2224088" algn="l"/>
                <a:tab pos="3022600" algn="l"/>
              </a:tabLst>
            </a:pPr>
            <a:r>
              <a:rPr b="1" u="heavy" spc="-5" dirty="0">
                <a:uFill>
                  <a:solidFill>
                    <a:srgbClr val="000000"/>
                  </a:solidFill>
                </a:uFill>
                <a:latin typeface="Tahoma"/>
                <a:cs typeface="Tahoma"/>
              </a:rPr>
              <a:t>Example	</a:t>
            </a:r>
            <a:r>
              <a:rPr b="1" u="heavy" dirty="0">
                <a:uFill>
                  <a:solidFill>
                    <a:srgbClr val="000000"/>
                  </a:solidFill>
                </a:uFill>
                <a:latin typeface="Tahoma"/>
                <a:cs typeface="Tahoma"/>
              </a:rPr>
              <a:t>VE?	Immersive?</a:t>
            </a:r>
            <a:endParaRPr dirty="0">
              <a:latin typeface="Tahoma"/>
              <a:cs typeface="Tahoma"/>
            </a:endParaRPr>
          </a:p>
        </p:txBody>
      </p:sp>
      <p:sp>
        <p:nvSpPr>
          <p:cNvPr id="21" name="object 21"/>
          <p:cNvSpPr txBox="1"/>
          <p:nvPr/>
        </p:nvSpPr>
        <p:spPr>
          <a:xfrm>
            <a:off x="7620000" y="4114800"/>
            <a:ext cx="2638307" cy="1682512"/>
          </a:xfrm>
          <a:prstGeom prst="rect">
            <a:avLst/>
          </a:prstGeom>
        </p:spPr>
        <p:txBody>
          <a:bodyPr vert="horz" wrap="square" lIns="0" tIns="149860" rIns="0" bIns="0" rtlCol="0">
            <a:spAutoFit/>
          </a:bodyPr>
          <a:lstStyle/>
          <a:p>
            <a:pPr>
              <a:spcBef>
                <a:spcPts val="1180"/>
              </a:spcBef>
              <a:tabLst>
                <a:tab pos="2224088" algn="l"/>
              </a:tabLst>
            </a:pPr>
            <a:r>
              <a:rPr dirty="0">
                <a:latin typeface="Tahoma"/>
                <a:cs typeface="Tahoma"/>
              </a:rPr>
              <a:t>This</a:t>
            </a:r>
            <a:r>
              <a:rPr spc="-20" dirty="0">
                <a:latin typeface="Tahoma"/>
                <a:cs typeface="Tahoma"/>
              </a:rPr>
              <a:t> </a:t>
            </a:r>
            <a:r>
              <a:rPr spc="-10" dirty="0">
                <a:latin typeface="Tahoma"/>
                <a:cs typeface="Tahoma"/>
              </a:rPr>
              <a:t>PPT	</a:t>
            </a:r>
            <a:r>
              <a:rPr spc="-5" dirty="0">
                <a:latin typeface="Tahoma"/>
                <a:cs typeface="Tahoma"/>
              </a:rPr>
              <a:t>No</a:t>
            </a:r>
            <a:endParaRPr dirty="0">
              <a:latin typeface="Tahoma"/>
              <a:cs typeface="Tahoma"/>
            </a:endParaRPr>
          </a:p>
          <a:p>
            <a:pPr>
              <a:spcBef>
                <a:spcPts val="1085"/>
              </a:spcBef>
              <a:tabLst>
                <a:tab pos="2224088" algn="l"/>
              </a:tabLst>
            </a:pPr>
            <a:r>
              <a:rPr dirty="0">
                <a:latin typeface="Tahoma"/>
                <a:cs typeface="Tahoma"/>
              </a:rPr>
              <a:t>3D</a:t>
            </a:r>
            <a:r>
              <a:rPr spc="20" dirty="0">
                <a:latin typeface="Tahoma"/>
                <a:cs typeface="Tahoma"/>
              </a:rPr>
              <a:t> </a:t>
            </a:r>
            <a:r>
              <a:rPr spc="-5" dirty="0">
                <a:latin typeface="Tahoma"/>
                <a:cs typeface="Tahoma"/>
              </a:rPr>
              <a:t>Cinema	</a:t>
            </a:r>
            <a:r>
              <a:rPr dirty="0">
                <a:latin typeface="Tahoma"/>
                <a:cs typeface="Tahoma"/>
              </a:rPr>
              <a:t>N</a:t>
            </a:r>
            <a:r>
              <a:rPr lang="en-US" dirty="0">
                <a:latin typeface="Tahoma"/>
                <a:cs typeface="Tahoma"/>
              </a:rPr>
              <a:t>o</a:t>
            </a:r>
            <a:endParaRPr dirty="0">
              <a:latin typeface="Tahoma"/>
              <a:cs typeface="Tahoma"/>
            </a:endParaRPr>
          </a:p>
          <a:p>
            <a:pPr>
              <a:spcBef>
                <a:spcPts val="1080"/>
              </a:spcBef>
              <a:tabLst>
                <a:tab pos="2224088" algn="l"/>
              </a:tabLst>
            </a:pPr>
            <a:r>
              <a:rPr lang="en-US" dirty="0">
                <a:latin typeface="Tahoma"/>
                <a:cs typeface="Tahoma"/>
              </a:rPr>
              <a:t>Desktop Video Game</a:t>
            </a:r>
            <a:r>
              <a:rPr dirty="0">
                <a:latin typeface="Tahoma"/>
                <a:cs typeface="Tahoma"/>
              </a:rPr>
              <a:t>	</a:t>
            </a:r>
            <a:r>
              <a:rPr spc="-125" dirty="0">
                <a:latin typeface="Tahoma"/>
                <a:cs typeface="Tahoma"/>
              </a:rPr>
              <a:t>Y</a:t>
            </a:r>
            <a:r>
              <a:rPr spc="-15" dirty="0">
                <a:latin typeface="Tahoma"/>
                <a:cs typeface="Tahoma"/>
              </a:rPr>
              <a:t>e</a:t>
            </a:r>
            <a:r>
              <a:rPr dirty="0">
                <a:latin typeface="Tahoma"/>
                <a:cs typeface="Tahoma"/>
              </a:rPr>
              <a:t>s</a:t>
            </a:r>
          </a:p>
          <a:p>
            <a:pPr>
              <a:spcBef>
                <a:spcPts val="1080"/>
              </a:spcBef>
              <a:tabLst>
                <a:tab pos="2224088" algn="l"/>
              </a:tabLst>
            </a:pPr>
            <a:r>
              <a:rPr lang="en-US" dirty="0">
                <a:latin typeface="Tahoma"/>
                <a:cs typeface="Tahoma"/>
              </a:rPr>
              <a:t>HMD</a:t>
            </a:r>
            <a:r>
              <a:rPr dirty="0">
                <a:latin typeface="Tahoma"/>
                <a:cs typeface="Tahoma"/>
              </a:rPr>
              <a:t>	</a:t>
            </a:r>
            <a:r>
              <a:rPr spc="-125" dirty="0">
                <a:latin typeface="Tahoma"/>
                <a:cs typeface="Tahoma"/>
              </a:rPr>
              <a:t>Y</a:t>
            </a:r>
            <a:r>
              <a:rPr spc="-15" dirty="0">
                <a:latin typeface="Tahoma"/>
                <a:cs typeface="Tahoma"/>
              </a:rPr>
              <a:t>e</a:t>
            </a:r>
            <a:r>
              <a:rPr dirty="0">
                <a:latin typeface="Tahoma"/>
                <a:cs typeface="Tahoma"/>
              </a:rPr>
              <a:t>s</a:t>
            </a:r>
          </a:p>
        </p:txBody>
      </p:sp>
      <p:sp>
        <p:nvSpPr>
          <p:cNvPr id="22" name="object 22"/>
          <p:cNvSpPr txBox="1"/>
          <p:nvPr/>
        </p:nvSpPr>
        <p:spPr>
          <a:xfrm>
            <a:off x="10695807" y="4124723"/>
            <a:ext cx="713105" cy="1672589"/>
          </a:xfrm>
          <a:prstGeom prst="rect">
            <a:avLst/>
          </a:prstGeom>
        </p:spPr>
        <p:txBody>
          <a:bodyPr vert="horz" wrap="square" lIns="0" tIns="12700" rIns="0" bIns="0" rtlCol="0">
            <a:spAutoFit/>
          </a:bodyPr>
          <a:lstStyle/>
          <a:p>
            <a:pPr marR="368300">
              <a:lnSpc>
                <a:spcPct val="150100"/>
              </a:lnSpc>
              <a:spcBef>
                <a:spcPts val="100"/>
              </a:spcBef>
            </a:pPr>
            <a:r>
              <a:rPr spc="-5" dirty="0">
                <a:latin typeface="Tahoma"/>
                <a:cs typeface="Tahoma"/>
              </a:rPr>
              <a:t>No</a:t>
            </a:r>
            <a:r>
              <a:rPr lang="en-US" spc="-5" dirty="0">
                <a:latin typeface="Tahoma"/>
                <a:cs typeface="Tahoma"/>
              </a:rPr>
              <a:t> </a:t>
            </a:r>
            <a:r>
              <a:rPr spc="-125" dirty="0">
                <a:latin typeface="Tahoma"/>
                <a:cs typeface="Tahoma"/>
              </a:rPr>
              <a:t>Y</a:t>
            </a:r>
            <a:r>
              <a:rPr spc="-15" dirty="0">
                <a:latin typeface="Tahoma"/>
                <a:cs typeface="Tahoma"/>
              </a:rPr>
              <a:t>e</a:t>
            </a:r>
            <a:r>
              <a:rPr dirty="0">
                <a:latin typeface="Tahoma"/>
                <a:cs typeface="Tahoma"/>
              </a:rPr>
              <a:t>s</a:t>
            </a:r>
          </a:p>
          <a:p>
            <a:pPr marR="5080">
              <a:lnSpc>
                <a:spcPts val="3240"/>
              </a:lnSpc>
              <a:spcBef>
                <a:spcPts val="285"/>
              </a:spcBef>
            </a:pPr>
            <a:r>
              <a:rPr spc="-125" dirty="0">
                <a:latin typeface="Tahoma"/>
                <a:cs typeface="Tahoma"/>
              </a:rPr>
              <a:t>Y</a:t>
            </a:r>
            <a:r>
              <a:rPr spc="-15" dirty="0">
                <a:latin typeface="Tahoma"/>
                <a:cs typeface="Tahoma"/>
              </a:rPr>
              <a:t>es</a:t>
            </a:r>
            <a:r>
              <a:rPr spc="5" dirty="0">
                <a:latin typeface="Tahoma"/>
                <a:cs typeface="Tahoma"/>
              </a:rPr>
              <a:t>/</a:t>
            </a:r>
            <a:r>
              <a:rPr spc="-5" dirty="0">
                <a:latin typeface="Tahoma"/>
                <a:cs typeface="Tahoma"/>
              </a:rPr>
              <a:t>No</a:t>
            </a:r>
            <a:r>
              <a:rPr lang="en-US" spc="-5" dirty="0">
                <a:latin typeface="Tahoma"/>
                <a:cs typeface="Tahoma"/>
              </a:rPr>
              <a:t> </a:t>
            </a:r>
            <a:r>
              <a:rPr spc="-50" dirty="0">
                <a:latin typeface="Tahoma"/>
                <a:cs typeface="Tahoma"/>
              </a:rPr>
              <a:t>Yes</a:t>
            </a:r>
            <a:endParaRPr dirty="0">
              <a:latin typeface="Tahoma"/>
              <a:cs typeface="Tahoma"/>
            </a:endParaRPr>
          </a:p>
        </p:txBody>
      </p:sp>
    </p:spTree>
    <p:extLst>
      <p:ext uri="{BB962C8B-B14F-4D97-AF65-F5344CB8AC3E}">
        <p14:creationId xmlns:p14="http://schemas.microsoft.com/office/powerpoint/2010/main" val="1957537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D501B251-E79B-2B4E-97C8-BEE7790D880F}"/>
              </a:ext>
            </a:extLst>
          </p:cNvPr>
          <p:cNvSpPr>
            <a:spLocks noGrp="1"/>
          </p:cNvSpPr>
          <p:nvPr>
            <p:ph sz="half" idx="1"/>
          </p:nvPr>
        </p:nvSpPr>
        <p:spPr>
          <a:xfrm>
            <a:off x="457201" y="827733"/>
            <a:ext cx="6248399" cy="5202536"/>
          </a:xfrm>
        </p:spPr>
        <p:txBody>
          <a:bodyPr>
            <a:normAutofit fontScale="92500" lnSpcReduction="10000"/>
          </a:bodyPr>
          <a:lstStyle/>
          <a:p>
            <a:r>
              <a:rPr lang="en-US" dirty="0"/>
              <a:t>Immersion</a:t>
            </a:r>
          </a:p>
          <a:p>
            <a:pPr lvl="1"/>
            <a:r>
              <a:rPr lang="en-US" dirty="0"/>
              <a:t>Produced by:</a:t>
            </a:r>
          </a:p>
          <a:p>
            <a:pPr lvl="2"/>
            <a:r>
              <a:rPr lang="en-US" dirty="0"/>
              <a:t>Quality of graphics/sound</a:t>
            </a:r>
          </a:p>
          <a:p>
            <a:pPr lvl="2"/>
            <a:r>
              <a:rPr lang="en-US" dirty="0"/>
              <a:t>Enveloping environment </a:t>
            </a:r>
          </a:p>
          <a:p>
            <a:pPr lvl="2"/>
            <a:r>
              <a:rPr lang="en-US" dirty="0"/>
              <a:t>Natural interaction </a:t>
            </a:r>
          </a:p>
          <a:p>
            <a:pPr lvl="2"/>
            <a:r>
              <a:rPr lang="en-US" dirty="0"/>
              <a:t>Realism</a:t>
            </a:r>
          </a:p>
          <a:p>
            <a:pPr lvl="1"/>
            <a:r>
              <a:rPr lang="en-US" dirty="0"/>
              <a:t>Responsiveness - Consequences</a:t>
            </a:r>
          </a:p>
          <a:p>
            <a:pPr lvl="2"/>
            <a:r>
              <a:rPr lang="en-US" dirty="0"/>
              <a:t>Flight simulators, pilots grounded when crashing</a:t>
            </a:r>
          </a:p>
          <a:p>
            <a:pPr lvl="2"/>
            <a:r>
              <a:rPr lang="en-US" dirty="0"/>
              <a:t>Police training with “bullet vest”</a:t>
            </a:r>
          </a:p>
        </p:txBody>
      </p:sp>
      <p:sp>
        <p:nvSpPr>
          <p:cNvPr id="4" name="Content Placeholder 3">
            <a:extLst>
              <a:ext uri="{FF2B5EF4-FFF2-40B4-BE49-F238E27FC236}">
                <a16:creationId xmlns:a16="http://schemas.microsoft.com/office/drawing/2014/main" id="{C7BCFB9C-CECE-9D4A-8310-EDF2E8535435}"/>
              </a:ext>
            </a:extLst>
          </p:cNvPr>
          <p:cNvSpPr>
            <a:spLocks noGrp="1"/>
          </p:cNvSpPr>
          <p:nvPr>
            <p:ph sz="half" idx="10"/>
          </p:nvPr>
        </p:nvSpPr>
        <p:spPr/>
        <p:txBody>
          <a:bodyPr/>
          <a:lstStyle/>
          <a:p>
            <a:endParaRPr lang="en-US"/>
          </a:p>
        </p:txBody>
      </p:sp>
      <p:sp>
        <p:nvSpPr>
          <p:cNvPr id="9" name="object 7">
            <a:extLst>
              <a:ext uri="{FF2B5EF4-FFF2-40B4-BE49-F238E27FC236}">
                <a16:creationId xmlns:a16="http://schemas.microsoft.com/office/drawing/2014/main" id="{314D66EF-E05B-4049-815F-276076F63E26}"/>
              </a:ext>
            </a:extLst>
          </p:cNvPr>
          <p:cNvSpPr txBox="1"/>
          <p:nvPr/>
        </p:nvSpPr>
        <p:spPr>
          <a:xfrm>
            <a:off x="9721723" y="5000018"/>
            <a:ext cx="2302510" cy="574675"/>
          </a:xfrm>
          <a:prstGeom prst="rect">
            <a:avLst/>
          </a:prstGeom>
        </p:spPr>
        <p:txBody>
          <a:bodyPr vert="horz" wrap="square" lIns="0" tIns="12700" rIns="0" bIns="0" rtlCol="0">
            <a:spAutoFit/>
          </a:bodyPr>
          <a:lstStyle/>
          <a:p>
            <a:pPr marL="12700">
              <a:spcBef>
                <a:spcPts val="100"/>
              </a:spcBef>
            </a:pPr>
            <a:r>
              <a:rPr spc="-5" dirty="0">
                <a:latin typeface="Arial"/>
                <a:cs typeface="Arial"/>
              </a:rPr>
              <a:t>Walking Experiment</a:t>
            </a:r>
            <a:r>
              <a:rPr spc="-125" dirty="0">
                <a:latin typeface="Arial"/>
                <a:cs typeface="Arial"/>
              </a:rPr>
              <a:t> </a:t>
            </a:r>
            <a:r>
              <a:rPr dirty="0">
                <a:latin typeface="Arial"/>
                <a:cs typeface="Arial"/>
              </a:rPr>
              <a:t>at</a:t>
            </a:r>
          </a:p>
          <a:p>
            <a:pPr marL="12700">
              <a:spcBef>
                <a:spcPts val="5"/>
              </a:spcBef>
            </a:pPr>
            <a:r>
              <a:rPr spc="-5" dirty="0">
                <a:latin typeface="Arial"/>
                <a:cs typeface="Arial"/>
              </a:rPr>
              <a:t>UNC </a:t>
            </a:r>
            <a:r>
              <a:rPr dirty="0">
                <a:latin typeface="Arial"/>
                <a:cs typeface="Arial"/>
              </a:rPr>
              <a:t>– Chapel</a:t>
            </a:r>
            <a:r>
              <a:rPr spc="-50" dirty="0">
                <a:latin typeface="Arial"/>
                <a:cs typeface="Arial"/>
              </a:rPr>
              <a:t> </a:t>
            </a:r>
            <a:r>
              <a:rPr dirty="0">
                <a:latin typeface="Arial"/>
                <a:cs typeface="Arial"/>
              </a:rPr>
              <a:t>Hill</a:t>
            </a:r>
          </a:p>
        </p:txBody>
      </p:sp>
      <p:sp>
        <p:nvSpPr>
          <p:cNvPr id="10" name="object 8">
            <a:extLst>
              <a:ext uri="{FF2B5EF4-FFF2-40B4-BE49-F238E27FC236}">
                <a16:creationId xmlns:a16="http://schemas.microsoft.com/office/drawing/2014/main" id="{D6439C42-A2FD-974D-B503-E1B37002A722}"/>
              </a:ext>
            </a:extLst>
          </p:cNvPr>
          <p:cNvSpPr/>
          <p:nvPr/>
        </p:nvSpPr>
        <p:spPr>
          <a:xfrm>
            <a:off x="8960993" y="838200"/>
            <a:ext cx="3063240" cy="3721608"/>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11D3B572-2D06-2F43-8490-F2FEC52727FF}"/>
              </a:ext>
            </a:extLst>
          </p:cNvPr>
          <p:cNvSpPr/>
          <p:nvPr/>
        </p:nvSpPr>
        <p:spPr>
          <a:xfrm>
            <a:off x="6934200" y="2294656"/>
            <a:ext cx="2743200" cy="340461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73862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846321E-A17B-CA4F-8CF0-F5F49AF4AA21}"/>
              </a:ext>
            </a:extLst>
          </p:cNvPr>
          <p:cNvSpPr>
            <a:spLocks noGrp="1"/>
          </p:cNvSpPr>
          <p:nvPr>
            <p:ph sz="half" idx="1"/>
          </p:nvPr>
        </p:nvSpPr>
        <p:spPr>
          <a:xfrm>
            <a:off x="381000" y="776932"/>
            <a:ext cx="5105400" cy="5202536"/>
          </a:xfrm>
        </p:spPr>
        <p:txBody>
          <a:bodyPr>
            <a:normAutofit/>
          </a:bodyPr>
          <a:lstStyle/>
          <a:p>
            <a:r>
              <a:rPr lang="en-US" dirty="0"/>
              <a:t>Presence – Suspension of disbelief</a:t>
            </a:r>
          </a:p>
          <a:p>
            <a:pPr lvl="1"/>
            <a:r>
              <a:rPr lang="en-US" dirty="0"/>
              <a:t>Immersion – sensation of being in an environment</a:t>
            </a:r>
          </a:p>
          <a:p>
            <a:pPr lvl="2"/>
            <a:r>
              <a:rPr lang="en-US" dirty="0"/>
              <a:t>mental immersion – suspension of disbelief</a:t>
            </a:r>
          </a:p>
          <a:p>
            <a:pPr lvl="2"/>
            <a:r>
              <a:rPr lang="en-US" dirty="0"/>
              <a:t>physical immersion – bodily entering the medium</a:t>
            </a:r>
          </a:p>
        </p:txBody>
      </p:sp>
      <p:sp>
        <p:nvSpPr>
          <p:cNvPr id="14" name="Content Placeholder 13">
            <a:extLst>
              <a:ext uri="{FF2B5EF4-FFF2-40B4-BE49-F238E27FC236}">
                <a16:creationId xmlns:a16="http://schemas.microsoft.com/office/drawing/2014/main" id="{FD024EAB-C7DB-E14C-ACF5-EA091A4F9362}"/>
              </a:ext>
            </a:extLst>
          </p:cNvPr>
          <p:cNvSpPr>
            <a:spLocks noGrp="1"/>
          </p:cNvSpPr>
          <p:nvPr>
            <p:ph sz="half" idx="10"/>
          </p:nvPr>
        </p:nvSpPr>
        <p:spPr/>
        <p:txBody>
          <a:bodyPr/>
          <a:lstStyle/>
          <a:p>
            <a:r>
              <a:rPr lang="en-US" dirty="0">
                <a:hlinkClick r:id="rId3"/>
              </a:rPr>
              <a:t>https://youtu.be/Q0HG3FJcPtA</a:t>
            </a:r>
            <a:r>
              <a:rPr lang="en-US" dirty="0"/>
              <a:t> </a:t>
            </a:r>
          </a:p>
        </p:txBody>
      </p:sp>
      <p:pic>
        <p:nvPicPr>
          <p:cNvPr id="15" name="Online Media 14" descr="WorldViz demo psych stimulus: The classic PIT DEMO! powered by Vizard">
            <a:hlinkClick r:id="" action="ppaction://media"/>
            <a:extLst>
              <a:ext uri="{FF2B5EF4-FFF2-40B4-BE49-F238E27FC236}">
                <a16:creationId xmlns:a16="http://schemas.microsoft.com/office/drawing/2014/main" id="{306A54C1-E344-6149-AB80-2905FB2DE8CE}"/>
              </a:ext>
            </a:extLst>
          </p:cNvPr>
          <p:cNvPicPr>
            <a:picLocks noRot="1" noChangeAspect="1"/>
          </p:cNvPicPr>
          <p:nvPr>
            <a:videoFile r:link="rId1"/>
          </p:nvPr>
        </p:nvPicPr>
        <p:blipFill>
          <a:blip r:embed="rId4"/>
          <a:stretch>
            <a:fillRect/>
          </a:stretch>
        </p:blipFill>
        <p:spPr>
          <a:xfrm>
            <a:off x="5181600" y="1478756"/>
            <a:ext cx="6934200" cy="3900488"/>
          </a:xfrm>
          <a:prstGeom prst="rect">
            <a:avLst/>
          </a:prstGeom>
        </p:spPr>
      </p:pic>
    </p:spTree>
    <p:extLst>
      <p:ext uri="{BB962C8B-B14F-4D97-AF65-F5344CB8AC3E}">
        <p14:creationId xmlns:p14="http://schemas.microsoft.com/office/powerpoint/2010/main" val="319444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85D3852-9D60-FE45-BF3B-E84F22226CF0}"/>
              </a:ext>
            </a:extLst>
          </p:cNvPr>
          <p:cNvSpPr>
            <a:spLocks noGrp="1"/>
          </p:cNvSpPr>
          <p:nvPr>
            <p:ph sz="half" idx="1"/>
          </p:nvPr>
        </p:nvSpPr>
        <p:spPr/>
        <p:txBody>
          <a:bodyPr/>
          <a:lstStyle/>
          <a:p>
            <a:r>
              <a:rPr lang="en-US" sz="4000" spc="-45" dirty="0"/>
              <a:t>VR</a:t>
            </a:r>
            <a:r>
              <a:rPr lang="en-US" sz="4000" spc="-263" dirty="0"/>
              <a:t> </a:t>
            </a:r>
            <a:r>
              <a:rPr lang="en-US" sz="4000" spc="-91" dirty="0"/>
              <a:t>Experience</a:t>
            </a:r>
            <a:endParaRPr lang="en-US" dirty="0"/>
          </a:p>
        </p:txBody>
      </p:sp>
      <p:sp>
        <p:nvSpPr>
          <p:cNvPr id="11" name="Content Placeholder 10">
            <a:extLst>
              <a:ext uri="{FF2B5EF4-FFF2-40B4-BE49-F238E27FC236}">
                <a16:creationId xmlns:a16="http://schemas.microsoft.com/office/drawing/2014/main" id="{BB8E366C-CDC9-8141-A1EB-CDB2BD55366B}"/>
              </a:ext>
            </a:extLst>
          </p:cNvPr>
          <p:cNvSpPr>
            <a:spLocks noGrp="1"/>
          </p:cNvSpPr>
          <p:nvPr>
            <p:ph sz="half" idx="10"/>
          </p:nvPr>
        </p:nvSpPr>
        <p:spPr/>
        <p:txBody>
          <a:bodyPr>
            <a:normAutofit fontScale="92500" lnSpcReduction="10000"/>
          </a:bodyPr>
          <a:lstStyle/>
          <a:p>
            <a:r>
              <a:rPr lang="en-US" dirty="0">
                <a:hlinkClick r:id="rId3"/>
              </a:rPr>
              <a:t>https://youtu.be/pAC5SeNH8jw</a:t>
            </a:r>
            <a:r>
              <a:rPr lang="en-US" dirty="0"/>
              <a:t> </a:t>
            </a:r>
          </a:p>
        </p:txBody>
      </p:sp>
      <p:pic>
        <p:nvPicPr>
          <p:cNvPr id="12" name="Online Media 11" descr="My 90 year old grandmother tries the Oculus Rift.">
            <a:hlinkClick r:id="" action="ppaction://media"/>
            <a:extLst>
              <a:ext uri="{FF2B5EF4-FFF2-40B4-BE49-F238E27FC236}">
                <a16:creationId xmlns:a16="http://schemas.microsoft.com/office/drawing/2014/main" id="{31393D6D-05AB-E24A-9245-56486BA20B25}"/>
              </a:ext>
            </a:extLst>
          </p:cNvPr>
          <p:cNvPicPr>
            <a:picLocks noRot="1" noChangeAspect="1"/>
          </p:cNvPicPr>
          <p:nvPr>
            <a:videoFile r:link="rId1"/>
          </p:nvPr>
        </p:nvPicPr>
        <p:blipFill>
          <a:blip r:embed="rId4"/>
          <a:stretch>
            <a:fillRect/>
          </a:stretch>
        </p:blipFill>
        <p:spPr>
          <a:xfrm>
            <a:off x="1595575" y="1254432"/>
            <a:ext cx="9000850" cy="5062978"/>
          </a:xfrm>
          <a:prstGeom prst="rect">
            <a:avLst/>
          </a:prstGeom>
        </p:spPr>
      </p:pic>
    </p:spTree>
    <p:extLst>
      <p:ext uri="{BB962C8B-B14F-4D97-AF65-F5344CB8AC3E}">
        <p14:creationId xmlns:p14="http://schemas.microsoft.com/office/powerpoint/2010/main" val="426054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1E38779-7FD6-C34C-B079-C387E7CC66A4}"/>
              </a:ext>
            </a:extLst>
          </p:cNvPr>
          <p:cNvSpPr>
            <a:spLocks noGrp="1"/>
          </p:cNvSpPr>
          <p:nvPr>
            <p:ph sz="half" idx="1"/>
          </p:nvPr>
        </p:nvSpPr>
        <p:spPr>
          <a:xfrm>
            <a:off x="1059657" y="827733"/>
            <a:ext cx="10072686" cy="5202536"/>
          </a:xfrm>
        </p:spPr>
        <p:txBody>
          <a:bodyPr>
            <a:normAutofit fontScale="85000" lnSpcReduction="20000"/>
          </a:bodyPr>
          <a:lstStyle/>
          <a:p>
            <a:r>
              <a:rPr lang="en-US" dirty="0"/>
              <a:t>Presence</a:t>
            </a:r>
          </a:p>
          <a:p>
            <a:pPr lvl="1"/>
            <a:r>
              <a:rPr lang="en-US" dirty="0"/>
              <a:t>Presence – The feeling of being present somewhere</a:t>
            </a:r>
          </a:p>
          <a:p>
            <a:pPr lvl="1"/>
            <a:r>
              <a:rPr lang="en-US" dirty="0"/>
              <a:t>Virtual Presence – the feeling of being present in a simulated environment </a:t>
            </a:r>
          </a:p>
          <a:p>
            <a:pPr lvl="1"/>
            <a:r>
              <a:rPr lang="en-US" dirty="0"/>
              <a:t>Virtual presence…</a:t>
            </a:r>
          </a:p>
          <a:p>
            <a:pPr marL="457200" lvl="1"/>
            <a:r>
              <a:rPr lang="en-US" i="1" dirty="0"/>
              <a:t>“Is experienced by a person when sensory information generated only by and within a computer compels a feeling of being present in an environment other than the one the person is actually in” (Sheridan, 1992, pg.6)</a:t>
            </a:r>
          </a:p>
          <a:p>
            <a:pPr lvl="1"/>
            <a:r>
              <a:rPr lang="en-US" dirty="0"/>
              <a:t>If immersion is connected to characteristics of the technology used, presence is a state of consciousness. (i.e., immersion + imagination)</a:t>
            </a:r>
          </a:p>
        </p:txBody>
      </p:sp>
      <p:sp>
        <p:nvSpPr>
          <p:cNvPr id="26" name="Content Placeholder 25">
            <a:extLst>
              <a:ext uri="{FF2B5EF4-FFF2-40B4-BE49-F238E27FC236}">
                <a16:creationId xmlns:a16="http://schemas.microsoft.com/office/drawing/2014/main" id="{DC6DEEBD-5A2B-234F-BA71-570B67CA1EB2}"/>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81456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1E38779-7FD6-C34C-B079-C387E7CC66A4}"/>
              </a:ext>
            </a:extLst>
          </p:cNvPr>
          <p:cNvSpPr>
            <a:spLocks noGrp="1"/>
          </p:cNvSpPr>
          <p:nvPr>
            <p:ph sz="half" idx="1"/>
          </p:nvPr>
        </p:nvSpPr>
        <p:spPr>
          <a:xfrm>
            <a:off x="1059657" y="827733"/>
            <a:ext cx="10072686" cy="5202536"/>
          </a:xfrm>
        </p:spPr>
        <p:txBody>
          <a:bodyPr>
            <a:normAutofit fontScale="85000" lnSpcReduction="20000"/>
          </a:bodyPr>
          <a:lstStyle/>
          <a:p>
            <a:r>
              <a:rPr lang="en-US" dirty="0"/>
              <a:t>Presence</a:t>
            </a:r>
          </a:p>
          <a:p>
            <a:pPr lvl="1"/>
            <a:r>
              <a:rPr lang="en-US" dirty="0"/>
              <a:t>Presence – (mentally immersed) the participant’s sensation of being in the virtual environment (Slater)</a:t>
            </a:r>
          </a:p>
          <a:p>
            <a:pPr lvl="1"/>
            <a:r>
              <a:rPr lang="en-US" dirty="0"/>
              <a:t>Why is it important?</a:t>
            </a:r>
          </a:p>
          <a:p>
            <a:pPr lvl="2"/>
            <a:r>
              <a:rPr lang="en-US" dirty="0"/>
              <a:t>It is easier to understand and interact with a 3D world if you are there.</a:t>
            </a:r>
          </a:p>
          <a:p>
            <a:pPr lvl="1"/>
            <a:r>
              <a:rPr lang="en-US" dirty="0"/>
              <a:t>Sense of presence improves with realism</a:t>
            </a:r>
          </a:p>
          <a:p>
            <a:pPr lvl="2"/>
            <a:r>
              <a:rPr lang="en-US" dirty="0"/>
              <a:t>Some aspects of realism weigh more heavily than others (e.g. motion vs. Gravity, texture vs. Shadows)</a:t>
            </a:r>
          </a:p>
          <a:p>
            <a:pPr lvl="1"/>
            <a:r>
              <a:rPr lang="en-US" dirty="0"/>
              <a:t>Amount of realism necessary is dependent on the application.</a:t>
            </a:r>
          </a:p>
          <a:p>
            <a:pPr lvl="2"/>
            <a:r>
              <a:rPr lang="en-US" dirty="0"/>
              <a:t>Need to identify the necessary stimuli.</a:t>
            </a:r>
          </a:p>
        </p:txBody>
      </p:sp>
      <p:sp>
        <p:nvSpPr>
          <p:cNvPr id="26" name="Content Placeholder 25">
            <a:extLst>
              <a:ext uri="{FF2B5EF4-FFF2-40B4-BE49-F238E27FC236}">
                <a16:creationId xmlns:a16="http://schemas.microsoft.com/office/drawing/2014/main" id="{DC6DEEBD-5A2B-234F-BA71-570B67CA1EB2}"/>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730873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D758EF-45E3-624D-9215-944431FCEA85}"/>
              </a:ext>
            </a:extLst>
          </p:cNvPr>
          <p:cNvSpPr>
            <a:spLocks noGrp="1"/>
          </p:cNvSpPr>
          <p:nvPr>
            <p:ph sz="half" idx="1"/>
          </p:nvPr>
        </p:nvSpPr>
        <p:spPr>
          <a:xfrm>
            <a:off x="2109847" y="827733"/>
            <a:ext cx="7972307" cy="1890321"/>
          </a:xfrm>
        </p:spPr>
        <p:txBody>
          <a:bodyPr>
            <a:normAutofit fontScale="92500"/>
          </a:bodyPr>
          <a:lstStyle/>
          <a:p>
            <a:r>
              <a:rPr lang="en-US" dirty="0"/>
              <a:t>Presence …</a:t>
            </a:r>
          </a:p>
          <a:p>
            <a:pPr lvl="1"/>
            <a:r>
              <a:rPr lang="en-US" i="1" dirty="0"/>
              <a:t>“The subjective experience of being in one place or environment even when physically situated in another”</a:t>
            </a:r>
          </a:p>
        </p:txBody>
      </p:sp>
      <p:sp>
        <p:nvSpPr>
          <p:cNvPr id="7" name="Content Placeholder 6">
            <a:extLst>
              <a:ext uri="{FF2B5EF4-FFF2-40B4-BE49-F238E27FC236}">
                <a16:creationId xmlns:a16="http://schemas.microsoft.com/office/drawing/2014/main" id="{6BED01C2-E106-E649-BA5B-5D28A4A9310F}"/>
              </a:ext>
            </a:extLst>
          </p:cNvPr>
          <p:cNvSpPr>
            <a:spLocks noGrp="1"/>
          </p:cNvSpPr>
          <p:nvPr>
            <p:ph sz="half" idx="10"/>
          </p:nvPr>
        </p:nvSpPr>
        <p:spPr>
          <a:xfrm>
            <a:off x="3733800" y="6324601"/>
            <a:ext cx="7451967" cy="533400"/>
          </a:xfrm>
        </p:spPr>
        <p:txBody>
          <a:bodyPr>
            <a:normAutofit fontScale="85000" lnSpcReduction="10000"/>
          </a:bodyPr>
          <a:lstStyle/>
          <a:p>
            <a:r>
              <a:rPr lang="en-US" dirty="0"/>
              <a:t>Witmer, B. G., &amp; Singer, M. J. (1998). Measuring presence in virtual environments: A presence questionnaire. Presence: Teleoperators and virtual environments, 7(3), 225-240.</a:t>
            </a:r>
          </a:p>
        </p:txBody>
      </p:sp>
      <p:sp>
        <p:nvSpPr>
          <p:cNvPr id="5" name="object 5"/>
          <p:cNvSpPr/>
          <p:nvPr/>
        </p:nvSpPr>
        <p:spPr>
          <a:xfrm>
            <a:off x="2165327" y="2932099"/>
            <a:ext cx="7691774" cy="2935301"/>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223534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32460D3-33E9-6646-87C5-5EC35B9920D9}"/>
              </a:ext>
            </a:extLst>
          </p:cNvPr>
          <p:cNvSpPr>
            <a:spLocks noGrp="1"/>
          </p:cNvSpPr>
          <p:nvPr>
            <p:ph sz="half" idx="1"/>
          </p:nvPr>
        </p:nvSpPr>
        <p:spPr>
          <a:xfrm>
            <a:off x="1576447" y="827733"/>
            <a:ext cx="9039107" cy="5202536"/>
          </a:xfrm>
        </p:spPr>
        <p:txBody>
          <a:bodyPr>
            <a:normAutofit fontScale="92500" lnSpcReduction="10000"/>
          </a:bodyPr>
          <a:lstStyle/>
          <a:p>
            <a:r>
              <a:rPr lang="en-US" dirty="0"/>
              <a:t>Immersion vs. Presence</a:t>
            </a:r>
          </a:p>
          <a:p>
            <a:pPr lvl="1"/>
            <a:r>
              <a:rPr lang="en-US" b="1" dirty="0"/>
              <a:t>Immersion</a:t>
            </a:r>
            <a:r>
              <a:rPr lang="en-US" dirty="0"/>
              <a:t>: the extent to which technology delivers a vivid illusion of reality to the senses of a human participant.</a:t>
            </a:r>
          </a:p>
          <a:p>
            <a:pPr lvl="1"/>
            <a:r>
              <a:rPr lang="en-US" b="1" dirty="0"/>
              <a:t>Presence</a:t>
            </a:r>
            <a:r>
              <a:rPr lang="en-US" dirty="0"/>
              <a:t>: a state of consciousness, the (psychological) sense of being in the virtual environment.</a:t>
            </a:r>
          </a:p>
          <a:p>
            <a:pPr lvl="1"/>
            <a:r>
              <a:rPr lang="en-US" dirty="0"/>
              <a:t>So </a:t>
            </a:r>
            <a:r>
              <a:rPr lang="en-US" b="1" dirty="0"/>
              <a:t>Immersion</a:t>
            </a:r>
            <a:r>
              <a:rPr lang="en-US" dirty="0"/>
              <a:t> produces a sensation of </a:t>
            </a:r>
            <a:r>
              <a:rPr lang="en-US" b="1" dirty="0"/>
              <a:t>Presence</a:t>
            </a:r>
          </a:p>
          <a:p>
            <a:pPr lvl="1"/>
            <a:r>
              <a:rPr lang="en-US" b="1" dirty="0"/>
              <a:t>Goal of VR</a:t>
            </a:r>
            <a:r>
              <a:rPr lang="en-US" dirty="0"/>
              <a:t>: Create a high degree of Presence</a:t>
            </a:r>
          </a:p>
          <a:p>
            <a:pPr lvl="2"/>
            <a:r>
              <a:rPr lang="en-US" dirty="0"/>
              <a:t>Make people believe they are really in Virtual Environment</a:t>
            </a:r>
          </a:p>
        </p:txBody>
      </p:sp>
      <p:sp>
        <p:nvSpPr>
          <p:cNvPr id="6" name="Content Placeholder 5">
            <a:extLst>
              <a:ext uri="{FF2B5EF4-FFF2-40B4-BE49-F238E27FC236}">
                <a16:creationId xmlns:a16="http://schemas.microsoft.com/office/drawing/2014/main" id="{E899E991-5051-7E44-9E3D-460DDD0A375B}"/>
              </a:ext>
            </a:extLst>
          </p:cNvPr>
          <p:cNvSpPr>
            <a:spLocks noGrp="1"/>
          </p:cNvSpPr>
          <p:nvPr>
            <p:ph sz="half" idx="10"/>
          </p:nvPr>
        </p:nvSpPr>
        <p:spPr>
          <a:xfrm>
            <a:off x="4953000" y="6172201"/>
            <a:ext cx="6232767" cy="685800"/>
          </a:xfrm>
        </p:spPr>
        <p:txBody>
          <a:bodyPr>
            <a:normAutofit fontScale="85000" lnSpcReduction="10000"/>
          </a:bodyPr>
          <a:lstStyle/>
          <a:p>
            <a:r>
              <a:rPr lang="en-US" dirty="0"/>
              <a:t>Slater, M., &amp; Wilbur, S. (1997). A framework for immersive virtual environments (FIVE): Speculations on the role of presence in virtual environments. Presence: Teleoperators and virtual environments, 6(6), 603-616.</a:t>
            </a:r>
          </a:p>
        </p:txBody>
      </p:sp>
    </p:spTree>
    <p:extLst>
      <p:ext uri="{BB962C8B-B14F-4D97-AF65-F5344CB8AC3E}">
        <p14:creationId xmlns:p14="http://schemas.microsoft.com/office/powerpoint/2010/main" val="4066619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098297-8AAE-1D4D-9B5D-4D70D455E64F}"/>
              </a:ext>
            </a:extLst>
          </p:cNvPr>
          <p:cNvSpPr>
            <a:spLocks noGrp="1"/>
          </p:cNvSpPr>
          <p:nvPr>
            <p:ph sz="half" idx="1"/>
          </p:nvPr>
        </p:nvSpPr>
        <p:spPr>
          <a:xfrm>
            <a:off x="1417517" y="642467"/>
            <a:ext cx="9356967" cy="5573067"/>
          </a:xfrm>
        </p:spPr>
        <p:txBody>
          <a:bodyPr>
            <a:normAutofit fontScale="85000" lnSpcReduction="10000"/>
          </a:bodyPr>
          <a:lstStyle/>
          <a:p>
            <a:r>
              <a:rPr lang="en-US" dirty="0"/>
              <a:t>How to Create Strong Presence?</a:t>
            </a:r>
          </a:p>
          <a:p>
            <a:pPr lvl="1"/>
            <a:r>
              <a:rPr lang="en-US" dirty="0"/>
              <a:t>Use Multiple Dimensions of Presence</a:t>
            </a:r>
          </a:p>
          <a:p>
            <a:pPr lvl="2"/>
            <a:r>
              <a:rPr lang="en-US" dirty="0"/>
              <a:t>Create rich multi-sensory VR experiences</a:t>
            </a:r>
          </a:p>
          <a:p>
            <a:pPr lvl="2"/>
            <a:r>
              <a:rPr lang="en-US" dirty="0"/>
              <a:t>Include social actors/agents that interact with user</a:t>
            </a:r>
          </a:p>
          <a:p>
            <a:pPr lvl="2"/>
            <a:r>
              <a:rPr lang="en-US" dirty="0"/>
              <a:t>Have environment respond to user</a:t>
            </a:r>
          </a:p>
          <a:p>
            <a:pPr lvl="1"/>
            <a:r>
              <a:rPr lang="en-US" dirty="0"/>
              <a:t>What Influences Presence</a:t>
            </a:r>
          </a:p>
          <a:p>
            <a:pPr lvl="2"/>
            <a:r>
              <a:rPr lang="en-US" dirty="0"/>
              <a:t>Vividness – ability to provide rich experience (</a:t>
            </a:r>
            <a:r>
              <a:rPr lang="en-US" dirty="0" err="1"/>
              <a:t>Steuer</a:t>
            </a:r>
            <a:r>
              <a:rPr lang="en-US" dirty="0"/>
              <a:t> 1992)</a:t>
            </a:r>
          </a:p>
          <a:p>
            <a:pPr lvl="2"/>
            <a:r>
              <a:rPr lang="en-US" dirty="0"/>
              <a:t>Using Virtual Body – user can see themselves (Slater 1993)</a:t>
            </a:r>
          </a:p>
          <a:p>
            <a:pPr lvl="2"/>
            <a:r>
              <a:rPr lang="en-US" dirty="0"/>
              <a:t>Internal factors – individual user differences (Sadowski 2002)</a:t>
            </a:r>
          </a:p>
          <a:p>
            <a:pPr lvl="2"/>
            <a:r>
              <a:rPr lang="en-US" dirty="0"/>
              <a:t>Interactivity – how much users can interact (</a:t>
            </a:r>
            <a:r>
              <a:rPr lang="en-US" dirty="0" err="1"/>
              <a:t>Steuer</a:t>
            </a:r>
            <a:r>
              <a:rPr lang="en-US" dirty="0"/>
              <a:t> 1992)</a:t>
            </a:r>
          </a:p>
          <a:p>
            <a:pPr lvl="2"/>
            <a:r>
              <a:rPr lang="en-US" dirty="0"/>
              <a:t>Sensory, Realism factors (Witmer 1998)</a:t>
            </a:r>
          </a:p>
        </p:txBody>
      </p:sp>
      <p:sp>
        <p:nvSpPr>
          <p:cNvPr id="3" name="Content Placeholder 2">
            <a:extLst>
              <a:ext uri="{FF2B5EF4-FFF2-40B4-BE49-F238E27FC236}">
                <a16:creationId xmlns:a16="http://schemas.microsoft.com/office/drawing/2014/main" id="{CA7C6287-474A-8A4A-BEAD-6769CD26AB91}"/>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420586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a:extLst>
              <a:ext uri="{FF2B5EF4-FFF2-40B4-BE49-F238E27FC236}">
                <a16:creationId xmlns:a16="http://schemas.microsoft.com/office/drawing/2014/main" id="{B1F9CC6E-D40D-7842-9980-2F4AB82A70E7}"/>
              </a:ext>
            </a:extLst>
          </p:cNvPr>
          <p:cNvSpPr>
            <a:spLocks noGrp="1" noChangeArrowheads="1"/>
          </p:cNvSpPr>
          <p:nvPr>
            <p:ph sz="half" idx="1"/>
          </p:nvPr>
        </p:nvSpPr>
        <p:spPr/>
        <p:txBody>
          <a:bodyPr>
            <a:normAutofit fontScale="77500" lnSpcReduction="20000"/>
          </a:bodyPr>
          <a:lstStyle/>
          <a:p>
            <a:r>
              <a:rPr lang="en-US" altLang="en-US" dirty="0"/>
              <a:t>Introduce yourself</a:t>
            </a:r>
          </a:p>
          <a:p>
            <a:pPr lvl="1"/>
            <a:r>
              <a:rPr lang="en-US" altLang="en-US" dirty="0"/>
              <a:t>Name</a:t>
            </a:r>
          </a:p>
          <a:p>
            <a:pPr lvl="1"/>
            <a:r>
              <a:rPr lang="en-US" altLang="en-US" dirty="0"/>
              <a:t>Background (department, year in school)</a:t>
            </a:r>
          </a:p>
          <a:p>
            <a:pPr lvl="1"/>
            <a:r>
              <a:rPr lang="en-US" altLang="en-US" dirty="0"/>
              <a:t>What are your interests in / exposure to in AR/VR?</a:t>
            </a:r>
          </a:p>
          <a:p>
            <a:pPr lvl="1"/>
            <a:endParaRPr lang="en-US" altLang="en-US" dirty="0"/>
          </a:p>
          <a:p>
            <a:pPr lvl="1"/>
            <a:r>
              <a:rPr lang="en-US" dirty="0"/>
              <a:t>A few thing we will assume that you are all familiar with:</a:t>
            </a:r>
          </a:p>
          <a:p>
            <a:pPr lvl="2"/>
            <a:r>
              <a:rPr lang="en-US" dirty="0"/>
              <a:t>Linear algebra</a:t>
            </a:r>
          </a:p>
          <a:p>
            <a:pPr lvl="2"/>
            <a:r>
              <a:rPr lang="en-US" dirty="0"/>
              <a:t>OO programming (C#)</a:t>
            </a:r>
          </a:p>
          <a:p>
            <a:pPr lvl="2"/>
            <a:r>
              <a:rPr lang="en-US" altLang="en-US" dirty="0"/>
              <a:t>You will teach each other practical aspects of AR/VR, such as using Unity3D, Blender, Maya, Photoshop, etc.</a:t>
            </a:r>
          </a:p>
        </p:txBody>
      </p:sp>
      <p:sp>
        <p:nvSpPr>
          <p:cNvPr id="3" name="Content Placeholder 2">
            <a:extLst>
              <a:ext uri="{FF2B5EF4-FFF2-40B4-BE49-F238E27FC236}">
                <a16:creationId xmlns:a16="http://schemas.microsoft.com/office/drawing/2014/main" id="{4F9D864B-26FD-3147-918B-DB9023A8D78B}"/>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492032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86800" y="3773008"/>
            <a:ext cx="2434479" cy="2959762"/>
          </a:xfrm>
          <a:prstGeom prst="rect">
            <a:avLst/>
          </a:prstGeom>
          <a:blipFill>
            <a:blip r:embed="rId2" cstate="print"/>
            <a:stretch>
              <a:fillRect/>
            </a:stretch>
          </a:blipFill>
        </p:spPr>
        <p:txBody>
          <a:bodyPr wrap="square" lIns="0" tIns="0" rIns="0" bIns="0" rtlCol="0"/>
          <a:lstStyle/>
          <a:p>
            <a:endParaRPr sz="1634"/>
          </a:p>
        </p:txBody>
      </p:sp>
      <p:sp>
        <p:nvSpPr>
          <p:cNvPr id="6" name="Content Placeholder 5">
            <a:extLst>
              <a:ext uri="{FF2B5EF4-FFF2-40B4-BE49-F238E27FC236}">
                <a16:creationId xmlns:a16="http://schemas.microsoft.com/office/drawing/2014/main" id="{682E27C9-4E32-BD4B-B2B5-A3BBB3B6F8FF}"/>
              </a:ext>
            </a:extLst>
          </p:cNvPr>
          <p:cNvSpPr>
            <a:spLocks noGrp="1"/>
          </p:cNvSpPr>
          <p:nvPr>
            <p:ph sz="half" idx="1"/>
          </p:nvPr>
        </p:nvSpPr>
        <p:spPr>
          <a:xfrm>
            <a:off x="609600" y="827733"/>
            <a:ext cx="8012712" cy="5202536"/>
          </a:xfrm>
        </p:spPr>
        <p:txBody>
          <a:bodyPr>
            <a:normAutofit fontScale="92500" lnSpcReduction="10000"/>
          </a:bodyPr>
          <a:lstStyle/>
          <a:p>
            <a:r>
              <a:rPr lang="en-US" dirty="0"/>
              <a:t>Example: UNC Pit Room</a:t>
            </a:r>
          </a:p>
          <a:p>
            <a:pPr lvl="1"/>
            <a:r>
              <a:rPr lang="en-US" dirty="0"/>
              <a:t>Key Features</a:t>
            </a:r>
          </a:p>
          <a:p>
            <a:pPr lvl="2"/>
            <a:r>
              <a:rPr lang="en-US" dirty="0"/>
              <a:t>Training room and pit room</a:t>
            </a:r>
          </a:p>
          <a:p>
            <a:pPr lvl="2"/>
            <a:r>
              <a:rPr lang="en-US" dirty="0"/>
              <a:t>Physical walking</a:t>
            </a:r>
          </a:p>
          <a:p>
            <a:pPr lvl="2"/>
            <a:r>
              <a:rPr lang="en-US" dirty="0"/>
              <a:t>Fast, accurate, room scale tracking</a:t>
            </a:r>
          </a:p>
          <a:p>
            <a:pPr lvl="2"/>
            <a:r>
              <a:rPr lang="en-US" dirty="0"/>
              <a:t>Haptic feedback – feel edge of pit, walls</a:t>
            </a:r>
          </a:p>
          <a:p>
            <a:pPr lvl="2"/>
            <a:r>
              <a:rPr lang="en-US" dirty="0"/>
              <a:t>Strong visual and 3D audio cues</a:t>
            </a:r>
          </a:p>
          <a:p>
            <a:pPr lvl="1"/>
            <a:r>
              <a:rPr lang="en-US" dirty="0"/>
              <a:t>Task</a:t>
            </a:r>
          </a:p>
          <a:p>
            <a:pPr lvl="2"/>
            <a:r>
              <a:rPr lang="en-US" dirty="0"/>
              <a:t>Carry object across pit (walk across or around)</a:t>
            </a:r>
          </a:p>
          <a:p>
            <a:pPr lvl="2"/>
            <a:r>
              <a:rPr lang="en-US" dirty="0"/>
              <a:t>Dropping virtual balls at targets in pit</a:t>
            </a:r>
          </a:p>
        </p:txBody>
      </p:sp>
      <p:sp>
        <p:nvSpPr>
          <p:cNvPr id="7" name="Content Placeholder 6">
            <a:extLst>
              <a:ext uri="{FF2B5EF4-FFF2-40B4-BE49-F238E27FC236}">
                <a16:creationId xmlns:a16="http://schemas.microsoft.com/office/drawing/2014/main" id="{A56AD694-A6D6-494A-89B4-7B816A189B5A}"/>
              </a:ext>
            </a:extLst>
          </p:cNvPr>
          <p:cNvSpPr>
            <a:spLocks noGrp="1"/>
          </p:cNvSpPr>
          <p:nvPr>
            <p:ph sz="half" idx="10"/>
          </p:nvPr>
        </p:nvSpPr>
        <p:spPr/>
        <p:txBody>
          <a:bodyPr/>
          <a:lstStyle/>
          <a:p>
            <a:r>
              <a:rPr lang="en-US" dirty="0">
                <a:hlinkClick r:id="rId3"/>
              </a:rPr>
              <a:t>http://wwwx.cs.unc.edu/Research/eve/walk_exp/</a:t>
            </a:r>
            <a:r>
              <a:rPr lang="en-US" dirty="0"/>
              <a:t> </a:t>
            </a:r>
          </a:p>
        </p:txBody>
      </p:sp>
      <p:sp>
        <p:nvSpPr>
          <p:cNvPr id="5" name="object 5"/>
          <p:cNvSpPr/>
          <p:nvPr/>
        </p:nvSpPr>
        <p:spPr>
          <a:xfrm>
            <a:off x="8707399" y="647783"/>
            <a:ext cx="2413878" cy="2978461"/>
          </a:xfrm>
          <a:prstGeom prst="rect">
            <a:avLst/>
          </a:prstGeom>
          <a:blipFill>
            <a:blip r:embed="rId4"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3204775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7D4A6D-F70C-9D40-8EDB-8200959C273A}"/>
              </a:ext>
            </a:extLst>
          </p:cNvPr>
          <p:cNvSpPr>
            <a:spLocks noGrp="1"/>
          </p:cNvSpPr>
          <p:nvPr>
            <p:ph sz="half" idx="1"/>
          </p:nvPr>
        </p:nvSpPr>
        <p:spPr>
          <a:xfrm>
            <a:off x="495301" y="267892"/>
            <a:ext cx="11201399" cy="779612"/>
          </a:xfrm>
        </p:spPr>
        <p:txBody>
          <a:bodyPr>
            <a:normAutofit fontScale="92500"/>
          </a:bodyPr>
          <a:lstStyle/>
          <a:p>
            <a:r>
              <a:rPr lang="en-US" spc="-100" dirty="0"/>
              <a:t>Typical </a:t>
            </a:r>
            <a:r>
              <a:rPr lang="en-US" spc="-73" dirty="0"/>
              <a:t>Subject</a:t>
            </a:r>
            <a:r>
              <a:rPr lang="en-US" spc="-318" dirty="0"/>
              <a:t> </a:t>
            </a:r>
            <a:r>
              <a:rPr lang="en-US" spc="-68" dirty="0"/>
              <a:t>Behavior (from a different experiment)</a:t>
            </a:r>
            <a:endParaRPr lang="en-US" dirty="0"/>
          </a:p>
        </p:txBody>
      </p:sp>
      <p:sp>
        <p:nvSpPr>
          <p:cNvPr id="6" name="Content Placeholder 5">
            <a:extLst>
              <a:ext uri="{FF2B5EF4-FFF2-40B4-BE49-F238E27FC236}">
                <a16:creationId xmlns:a16="http://schemas.microsoft.com/office/drawing/2014/main" id="{97683742-82BD-D545-9EA0-F53F4D72E94F}"/>
              </a:ext>
            </a:extLst>
          </p:cNvPr>
          <p:cNvSpPr>
            <a:spLocks noGrp="1"/>
          </p:cNvSpPr>
          <p:nvPr>
            <p:ph sz="half" idx="10"/>
          </p:nvPr>
        </p:nvSpPr>
        <p:spPr/>
        <p:txBody>
          <a:bodyPr>
            <a:normAutofit fontScale="92500" lnSpcReduction="10000"/>
          </a:bodyPr>
          <a:lstStyle/>
          <a:p>
            <a:r>
              <a:rPr lang="en-US" dirty="0">
                <a:hlinkClick r:id="rId3"/>
              </a:rPr>
              <a:t>https://youtu.be/VVAO0DkoD-8</a:t>
            </a:r>
            <a:r>
              <a:rPr lang="en-US" dirty="0"/>
              <a:t> </a:t>
            </a:r>
          </a:p>
        </p:txBody>
      </p:sp>
      <p:pic>
        <p:nvPicPr>
          <p:cNvPr id="7" name="Online Media 6" descr="LRW Virtual Reality Lab at TMRE '13">
            <a:hlinkClick r:id="" action="ppaction://media"/>
            <a:extLst>
              <a:ext uri="{FF2B5EF4-FFF2-40B4-BE49-F238E27FC236}">
                <a16:creationId xmlns:a16="http://schemas.microsoft.com/office/drawing/2014/main" id="{C88D4D29-2CB0-3440-9D11-114A85A062BD}"/>
              </a:ext>
            </a:extLst>
          </p:cNvPr>
          <p:cNvPicPr>
            <a:picLocks noRot="1" noChangeAspect="1"/>
          </p:cNvPicPr>
          <p:nvPr>
            <a:videoFile r:link="rId1"/>
          </p:nvPr>
        </p:nvPicPr>
        <p:blipFill>
          <a:blip r:embed="rId4"/>
          <a:stretch>
            <a:fillRect/>
          </a:stretch>
        </p:blipFill>
        <p:spPr>
          <a:xfrm>
            <a:off x="2362200" y="963089"/>
            <a:ext cx="7467600" cy="5596633"/>
          </a:xfrm>
          <a:prstGeom prst="rect">
            <a:avLst/>
          </a:prstGeom>
        </p:spPr>
      </p:pic>
    </p:spTree>
    <p:extLst>
      <p:ext uri="{BB962C8B-B14F-4D97-AF65-F5344CB8AC3E}">
        <p14:creationId xmlns:p14="http://schemas.microsoft.com/office/powerpoint/2010/main" val="19994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E0FF015-1B97-C344-AED2-F1F86CBD0C95}"/>
              </a:ext>
            </a:extLst>
          </p:cNvPr>
          <p:cNvSpPr>
            <a:spLocks noGrp="1"/>
          </p:cNvSpPr>
          <p:nvPr>
            <p:ph sz="half" idx="1"/>
          </p:nvPr>
        </p:nvSpPr>
        <p:spPr>
          <a:xfrm>
            <a:off x="2238493" y="304800"/>
            <a:ext cx="7715014" cy="5867400"/>
          </a:xfrm>
        </p:spPr>
        <p:txBody>
          <a:bodyPr>
            <a:normAutofit fontScale="77500" lnSpcReduction="20000"/>
          </a:bodyPr>
          <a:lstStyle/>
          <a:p>
            <a:r>
              <a:rPr lang="en-US" dirty="0"/>
              <a:t>Benefits of High Presence</a:t>
            </a:r>
          </a:p>
          <a:p>
            <a:endParaRPr lang="en-US" dirty="0"/>
          </a:p>
          <a:p>
            <a:endParaRPr lang="en-US" dirty="0"/>
          </a:p>
          <a:p>
            <a:endParaRPr lang="en-US" dirty="0"/>
          </a:p>
          <a:p>
            <a:endParaRPr lang="en-US" dirty="0"/>
          </a:p>
          <a:p>
            <a:pPr lvl="1"/>
            <a:endParaRPr lang="en-US" dirty="0"/>
          </a:p>
          <a:p>
            <a:pPr lvl="1"/>
            <a:r>
              <a:rPr lang="en-US" dirty="0"/>
              <a:t>Leads to greater engagement, excitement and satisfaction</a:t>
            </a:r>
          </a:p>
          <a:p>
            <a:pPr lvl="2"/>
            <a:r>
              <a:rPr lang="en-US" dirty="0"/>
              <a:t>Increased reaction to actions in VR</a:t>
            </a:r>
          </a:p>
          <a:p>
            <a:pPr lvl="1"/>
            <a:r>
              <a:rPr lang="en-US" dirty="0"/>
              <a:t>People more likely to behave like in the real world</a:t>
            </a:r>
          </a:p>
          <a:p>
            <a:pPr lvl="2"/>
            <a:r>
              <a:rPr lang="en-US" dirty="0"/>
              <a:t>E.g. people scared of heights in real world will be scared in VR</a:t>
            </a:r>
          </a:p>
          <a:p>
            <a:pPr lvl="1"/>
            <a:r>
              <a:rPr lang="en-US" dirty="0"/>
              <a:t>More natural communication (Social Presence)</a:t>
            </a:r>
          </a:p>
          <a:p>
            <a:pPr lvl="2"/>
            <a:r>
              <a:rPr lang="en-US" dirty="0"/>
              <a:t>Use same cues as face to face conversation</a:t>
            </a:r>
          </a:p>
        </p:txBody>
      </p:sp>
      <p:sp>
        <p:nvSpPr>
          <p:cNvPr id="7" name="Content Placeholder 6">
            <a:extLst>
              <a:ext uri="{FF2B5EF4-FFF2-40B4-BE49-F238E27FC236}">
                <a16:creationId xmlns:a16="http://schemas.microsoft.com/office/drawing/2014/main" id="{A78E56B8-3E0E-9A45-BFAA-08F9257213B9}"/>
              </a:ext>
            </a:extLst>
          </p:cNvPr>
          <p:cNvSpPr>
            <a:spLocks noGrp="1"/>
          </p:cNvSpPr>
          <p:nvPr>
            <p:ph sz="half" idx="10"/>
          </p:nvPr>
        </p:nvSpPr>
        <p:spPr>
          <a:xfrm>
            <a:off x="5562600" y="6172200"/>
            <a:ext cx="5623167" cy="685802"/>
          </a:xfrm>
        </p:spPr>
        <p:txBody>
          <a:bodyPr>
            <a:normAutofit/>
          </a:bodyPr>
          <a:lstStyle/>
          <a:p>
            <a:r>
              <a:rPr lang="en-US" dirty="0"/>
              <a:t>Note: The relationship between Presence and Performance is unclear – still an active area of research</a:t>
            </a:r>
          </a:p>
        </p:txBody>
      </p:sp>
      <p:sp>
        <p:nvSpPr>
          <p:cNvPr id="4" name="object 4"/>
          <p:cNvSpPr/>
          <p:nvPr/>
        </p:nvSpPr>
        <p:spPr>
          <a:xfrm>
            <a:off x="2365088" y="1095542"/>
            <a:ext cx="3302213" cy="1876258"/>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5804060" y="1095542"/>
            <a:ext cx="3752516" cy="1876258"/>
          </a:xfrm>
          <a:prstGeom prst="rect">
            <a:avLst/>
          </a:prstGeom>
          <a:blipFill>
            <a:blip r:embed="rId3"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994421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687D2EA-2548-A34E-AAEE-C0FDBED83937}"/>
              </a:ext>
            </a:extLst>
          </p:cNvPr>
          <p:cNvSpPr>
            <a:spLocks noGrp="1"/>
          </p:cNvSpPr>
          <p:nvPr>
            <p:ph sz="half" idx="1"/>
          </p:nvPr>
        </p:nvSpPr>
        <p:spPr/>
        <p:txBody>
          <a:bodyPr>
            <a:normAutofit fontScale="77500" lnSpcReduction="20000"/>
          </a:bodyPr>
          <a:lstStyle/>
          <a:p>
            <a:r>
              <a:rPr lang="en-US" dirty="0"/>
              <a:t>Immersive, Telepresence, VE, or VR?</a:t>
            </a:r>
          </a:p>
          <a:p>
            <a:pPr lvl="1"/>
            <a:r>
              <a:rPr lang="en-US" dirty="0"/>
              <a:t>playing second life (first person video game)</a:t>
            </a:r>
          </a:p>
          <a:p>
            <a:pPr lvl="1"/>
            <a:r>
              <a:rPr lang="en-US" dirty="0"/>
              <a:t>watching a movie</a:t>
            </a:r>
          </a:p>
          <a:p>
            <a:pPr lvl="1"/>
            <a:r>
              <a:rPr lang="en-US" dirty="0"/>
              <a:t>video conferencing</a:t>
            </a:r>
          </a:p>
          <a:p>
            <a:pPr lvl="1"/>
            <a:r>
              <a:rPr lang="en-US" dirty="0"/>
              <a:t>listening to the music</a:t>
            </a:r>
          </a:p>
          <a:p>
            <a:pPr lvl="1"/>
            <a:r>
              <a:rPr lang="en-US" dirty="0"/>
              <a:t>playing a third person video game</a:t>
            </a:r>
          </a:p>
          <a:p>
            <a:pPr lvl="1"/>
            <a:r>
              <a:rPr lang="en-US" dirty="0"/>
              <a:t>talking on the phone</a:t>
            </a:r>
          </a:p>
          <a:p>
            <a:pPr lvl="1"/>
            <a:r>
              <a:rPr lang="en-US" dirty="0"/>
              <a:t>reading a book</a:t>
            </a:r>
          </a:p>
          <a:p>
            <a:pPr lvl="1"/>
            <a:r>
              <a:rPr lang="en-US" dirty="0"/>
              <a:t>looking at a painting</a:t>
            </a:r>
          </a:p>
          <a:p>
            <a:pPr lvl="1"/>
            <a:r>
              <a:rPr lang="en-US" dirty="0"/>
              <a:t>being under the influence of a hallucinogenic drug</a:t>
            </a:r>
          </a:p>
        </p:txBody>
      </p:sp>
      <p:sp>
        <p:nvSpPr>
          <p:cNvPr id="4" name="Content Placeholder 3">
            <a:extLst>
              <a:ext uri="{FF2B5EF4-FFF2-40B4-BE49-F238E27FC236}">
                <a16:creationId xmlns:a16="http://schemas.microsoft.com/office/drawing/2014/main" id="{427E85F4-48DA-8147-B925-7082A55A8033}"/>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608011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470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EEF3BC-4BAB-0B44-93B1-AFF11932C031}"/>
              </a:ext>
            </a:extLst>
          </p:cNvPr>
          <p:cNvSpPr>
            <a:spLocks noGrp="1"/>
          </p:cNvSpPr>
          <p:nvPr>
            <p:ph sz="half" idx="1"/>
          </p:nvPr>
        </p:nvSpPr>
        <p:spPr>
          <a:xfrm>
            <a:off x="1181100" y="827733"/>
            <a:ext cx="9829800" cy="5202536"/>
          </a:xfrm>
        </p:spPr>
        <p:txBody>
          <a:bodyPr>
            <a:normAutofit/>
          </a:bodyPr>
          <a:lstStyle/>
          <a:p>
            <a:r>
              <a:rPr lang="en-US" altLang="en-US" dirty="0"/>
              <a:t>Course Topics</a:t>
            </a:r>
          </a:p>
          <a:p>
            <a:pPr lvl="2"/>
            <a:r>
              <a:rPr lang="en-US" dirty="0"/>
              <a:t>What Augmented Reality/Virtual Reality is</a:t>
            </a:r>
          </a:p>
          <a:p>
            <a:pPr lvl="2"/>
            <a:r>
              <a:rPr lang="en-US" dirty="0"/>
              <a:t>How to design good AR/VR experiences</a:t>
            </a:r>
          </a:p>
          <a:p>
            <a:pPr lvl="2"/>
            <a:r>
              <a:rPr lang="en-US" dirty="0"/>
              <a:t>History of AR/VR &amp; current status of the business</a:t>
            </a:r>
          </a:p>
          <a:p>
            <a:pPr lvl="2"/>
            <a:r>
              <a:rPr lang="en-US" dirty="0"/>
              <a:t>Understand how VR works (engineering + psychology)</a:t>
            </a:r>
          </a:p>
          <a:p>
            <a:pPr lvl="2"/>
            <a:r>
              <a:rPr lang="en-US" dirty="0"/>
              <a:t>Broad overview of the area of Computer Graphics &amp; Real-time Rendering</a:t>
            </a:r>
          </a:p>
          <a:p>
            <a:pPr lvl="2"/>
            <a:r>
              <a:rPr lang="en-US" dirty="0"/>
              <a:t>How to build your own AR/VR applications</a:t>
            </a:r>
          </a:p>
        </p:txBody>
      </p:sp>
      <p:sp>
        <p:nvSpPr>
          <p:cNvPr id="4" name="Content Placeholder 3">
            <a:extLst>
              <a:ext uri="{FF2B5EF4-FFF2-40B4-BE49-F238E27FC236}">
                <a16:creationId xmlns:a16="http://schemas.microsoft.com/office/drawing/2014/main" id="{3A36F0C3-DE80-9F4F-A264-B8282650EBC6}"/>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66555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935BC5C-4D68-3E40-B418-55CC4FC17139}"/>
              </a:ext>
            </a:extLst>
          </p:cNvPr>
          <p:cNvSpPr>
            <a:spLocks noGrp="1"/>
          </p:cNvSpPr>
          <p:nvPr>
            <p:ph sz="half" idx="1"/>
          </p:nvPr>
        </p:nvSpPr>
        <p:spPr>
          <a:xfrm>
            <a:off x="2238492" y="465535"/>
            <a:ext cx="8124707" cy="6070996"/>
          </a:xfrm>
        </p:spPr>
        <p:txBody>
          <a:bodyPr>
            <a:normAutofit fontScale="85000" lnSpcReduction="20000"/>
          </a:bodyPr>
          <a:lstStyle/>
          <a:p>
            <a:r>
              <a:rPr lang="en-US" dirty="0"/>
              <a:t>Single Semester-long Group Project </a:t>
            </a:r>
            <a:br>
              <a:rPr lang="en-US" dirty="0"/>
            </a:br>
            <a:r>
              <a:rPr lang="en-US" dirty="0"/>
              <a:t>(w/ many milestones)</a:t>
            </a:r>
          </a:p>
          <a:p>
            <a:pPr lvl="1"/>
            <a:r>
              <a:rPr lang="en-US" dirty="0"/>
              <a:t>Week 1: Form project groups and develop project ideas</a:t>
            </a:r>
          </a:p>
          <a:p>
            <a:pPr lvl="1"/>
            <a:r>
              <a:rPr lang="en-US" dirty="0"/>
              <a:t>Week 2: Project pitch</a:t>
            </a:r>
          </a:p>
          <a:p>
            <a:pPr lvl="1"/>
            <a:r>
              <a:rPr lang="en-US" dirty="0"/>
              <a:t>Week 3: Formal project proposal</a:t>
            </a:r>
          </a:p>
          <a:p>
            <a:pPr lvl="1"/>
            <a:r>
              <a:rPr lang="en-US" dirty="0"/>
              <a:t>Week 8: Mid-Project Progress Report/Demos</a:t>
            </a:r>
          </a:p>
          <a:p>
            <a:pPr lvl="1"/>
            <a:r>
              <a:rPr lang="en-US" dirty="0"/>
              <a:t>Week 10: Peer demo &amp; feedback</a:t>
            </a:r>
          </a:p>
          <a:p>
            <a:pPr lvl="1"/>
            <a:r>
              <a:rPr lang="en-US" dirty="0"/>
              <a:t>Week 13/14/15: Final project demos</a:t>
            </a:r>
          </a:p>
          <a:p>
            <a:pPr lvl="1"/>
            <a:r>
              <a:rPr lang="en-US" dirty="0"/>
              <a:t>Week 15: Project Due</a:t>
            </a:r>
          </a:p>
          <a:p>
            <a:pPr lvl="1"/>
            <a:endParaRPr lang="en-US" dirty="0"/>
          </a:p>
          <a:p>
            <a:pPr lvl="1"/>
            <a:r>
              <a:rPr lang="en-US" dirty="0"/>
              <a:t>In addition, each team will be responsible for presenting one (1) tool/technique lecture to the class (30 minutes)</a:t>
            </a:r>
          </a:p>
        </p:txBody>
      </p:sp>
      <p:sp>
        <p:nvSpPr>
          <p:cNvPr id="5" name="Content Placeholder 4">
            <a:extLst>
              <a:ext uri="{FF2B5EF4-FFF2-40B4-BE49-F238E27FC236}">
                <a16:creationId xmlns:a16="http://schemas.microsoft.com/office/drawing/2014/main" id="{D743118B-9332-1B47-90B3-7DA1C986E978}"/>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591065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a:extLst>
              <a:ext uri="{FF2B5EF4-FFF2-40B4-BE49-F238E27FC236}">
                <a16:creationId xmlns:a16="http://schemas.microsoft.com/office/drawing/2014/main" id="{6109B0B8-282E-AB41-80D3-39D16626D1EF}"/>
              </a:ext>
            </a:extLst>
          </p:cNvPr>
          <p:cNvSpPr>
            <a:spLocks noGrp="1" noChangeArrowheads="1"/>
          </p:cNvSpPr>
          <p:nvPr>
            <p:ph sz="half" idx="1"/>
          </p:nvPr>
        </p:nvSpPr>
        <p:spPr>
          <a:xfrm>
            <a:off x="1143000" y="827733"/>
            <a:ext cx="4343400" cy="3080694"/>
          </a:xfrm>
        </p:spPr>
        <p:txBody>
          <a:bodyPr>
            <a:normAutofit fontScale="70000" lnSpcReduction="20000"/>
          </a:bodyPr>
          <a:lstStyle/>
          <a:p>
            <a:r>
              <a:rPr lang="en-US" altLang="en-US" dirty="0"/>
              <a:t>What is in the lab</a:t>
            </a:r>
          </a:p>
          <a:p>
            <a:pPr lvl="1"/>
            <a:r>
              <a:rPr lang="en-US" altLang="en-US" dirty="0"/>
              <a:t>Room: ENB 217</a:t>
            </a:r>
          </a:p>
          <a:p>
            <a:pPr lvl="1"/>
            <a:r>
              <a:rPr lang="en-US" altLang="en-US" dirty="0"/>
              <a:t>Hours: see syllabus</a:t>
            </a:r>
          </a:p>
          <a:p>
            <a:pPr lvl="1"/>
            <a:r>
              <a:rPr lang="en-US" altLang="en-US" dirty="0"/>
              <a:t>Workstations x2</a:t>
            </a:r>
          </a:p>
          <a:p>
            <a:pPr lvl="1"/>
            <a:r>
              <a:rPr lang="en-US" altLang="en-US" dirty="0"/>
              <a:t>* Note: This is an active research lab. Please be respectful with noise, food, etc. when working in the lab.</a:t>
            </a:r>
          </a:p>
        </p:txBody>
      </p:sp>
      <p:sp>
        <p:nvSpPr>
          <p:cNvPr id="8" name="Content Placeholder 7">
            <a:extLst>
              <a:ext uri="{FF2B5EF4-FFF2-40B4-BE49-F238E27FC236}">
                <a16:creationId xmlns:a16="http://schemas.microsoft.com/office/drawing/2014/main" id="{12186DA9-070C-DB47-B8F6-AA00088B9017}"/>
              </a:ext>
            </a:extLst>
          </p:cNvPr>
          <p:cNvSpPr>
            <a:spLocks noGrp="1"/>
          </p:cNvSpPr>
          <p:nvPr>
            <p:ph sz="half" idx="10"/>
          </p:nvPr>
        </p:nvSpPr>
        <p:spPr/>
        <p:txBody>
          <a:bodyPr/>
          <a:lstStyle/>
          <a:p>
            <a:endParaRPr lang="en-US"/>
          </a:p>
        </p:txBody>
      </p:sp>
      <p:pic>
        <p:nvPicPr>
          <p:cNvPr id="2" name="Picture 1">
            <a:extLst>
              <a:ext uri="{FF2B5EF4-FFF2-40B4-BE49-F238E27FC236}">
                <a16:creationId xmlns:a16="http://schemas.microsoft.com/office/drawing/2014/main" id="{18BF598D-82F4-544B-A2E0-986358795641}"/>
              </a:ext>
            </a:extLst>
          </p:cNvPr>
          <p:cNvPicPr>
            <a:picLocks noChangeAspect="1"/>
          </p:cNvPicPr>
          <p:nvPr/>
        </p:nvPicPr>
        <p:blipFill>
          <a:blip r:embed="rId3"/>
          <a:stretch>
            <a:fillRect/>
          </a:stretch>
        </p:blipFill>
        <p:spPr>
          <a:xfrm>
            <a:off x="6629400" y="685800"/>
            <a:ext cx="5054602" cy="2527301"/>
          </a:xfrm>
          <a:prstGeom prst="rect">
            <a:avLst/>
          </a:prstGeom>
        </p:spPr>
      </p:pic>
      <p:pic>
        <p:nvPicPr>
          <p:cNvPr id="5" name="Picture 4">
            <a:extLst>
              <a:ext uri="{FF2B5EF4-FFF2-40B4-BE49-F238E27FC236}">
                <a16:creationId xmlns:a16="http://schemas.microsoft.com/office/drawing/2014/main" id="{617FBA38-5581-2847-B9EF-A05572A8B17E}"/>
              </a:ext>
            </a:extLst>
          </p:cNvPr>
          <p:cNvPicPr>
            <a:picLocks noChangeAspect="1"/>
          </p:cNvPicPr>
          <p:nvPr/>
        </p:nvPicPr>
        <p:blipFill>
          <a:blip r:embed="rId4"/>
          <a:stretch>
            <a:fillRect/>
          </a:stretch>
        </p:blipFill>
        <p:spPr>
          <a:xfrm>
            <a:off x="1257300" y="3908427"/>
            <a:ext cx="2400300" cy="2400300"/>
          </a:xfrm>
          <a:prstGeom prst="rect">
            <a:avLst/>
          </a:prstGeom>
        </p:spPr>
      </p:pic>
      <p:pic>
        <p:nvPicPr>
          <p:cNvPr id="6" name="Picture 5">
            <a:extLst>
              <a:ext uri="{FF2B5EF4-FFF2-40B4-BE49-F238E27FC236}">
                <a16:creationId xmlns:a16="http://schemas.microsoft.com/office/drawing/2014/main" id="{D96C653E-DC89-5041-A5A7-3223ECF2F92F}"/>
              </a:ext>
            </a:extLst>
          </p:cNvPr>
          <p:cNvPicPr>
            <a:picLocks noChangeAspect="1"/>
          </p:cNvPicPr>
          <p:nvPr/>
        </p:nvPicPr>
        <p:blipFill>
          <a:blip r:embed="rId5"/>
          <a:stretch>
            <a:fillRect/>
          </a:stretch>
        </p:blipFill>
        <p:spPr>
          <a:xfrm>
            <a:off x="6165334" y="3624262"/>
            <a:ext cx="4193346" cy="2839245"/>
          </a:xfrm>
          <a:prstGeom prst="rect">
            <a:avLst/>
          </a:prstGeom>
        </p:spPr>
      </p:pic>
      <p:sp>
        <p:nvSpPr>
          <p:cNvPr id="7" name="TextBox 6">
            <a:extLst>
              <a:ext uri="{FF2B5EF4-FFF2-40B4-BE49-F238E27FC236}">
                <a16:creationId xmlns:a16="http://schemas.microsoft.com/office/drawing/2014/main" id="{1FBAEB51-2151-D348-888E-FE74441EF810}"/>
              </a:ext>
            </a:extLst>
          </p:cNvPr>
          <p:cNvSpPr txBox="1"/>
          <p:nvPr/>
        </p:nvSpPr>
        <p:spPr>
          <a:xfrm>
            <a:off x="10727843" y="3187702"/>
            <a:ext cx="956159" cy="369332"/>
          </a:xfrm>
          <a:prstGeom prst="rect">
            <a:avLst/>
          </a:prstGeom>
          <a:noFill/>
        </p:spPr>
        <p:txBody>
          <a:bodyPr wrap="none" rtlCol="0">
            <a:spAutoFit/>
          </a:bodyPr>
          <a:lstStyle/>
          <a:p>
            <a:r>
              <a:rPr lang="en-US" dirty="0" err="1"/>
              <a:t>Vive</a:t>
            </a:r>
            <a:r>
              <a:rPr lang="en-US" dirty="0"/>
              <a:t> Pro</a:t>
            </a:r>
          </a:p>
        </p:txBody>
      </p:sp>
      <p:sp>
        <p:nvSpPr>
          <p:cNvPr id="15" name="TextBox 14">
            <a:extLst>
              <a:ext uri="{FF2B5EF4-FFF2-40B4-BE49-F238E27FC236}">
                <a16:creationId xmlns:a16="http://schemas.microsoft.com/office/drawing/2014/main" id="{195FA9DB-730A-B042-8408-13A2CB361602}"/>
              </a:ext>
            </a:extLst>
          </p:cNvPr>
          <p:cNvSpPr txBox="1"/>
          <p:nvPr/>
        </p:nvSpPr>
        <p:spPr>
          <a:xfrm>
            <a:off x="4269740" y="5817176"/>
            <a:ext cx="1895594" cy="646331"/>
          </a:xfrm>
          <a:prstGeom prst="rect">
            <a:avLst/>
          </a:prstGeom>
          <a:noFill/>
        </p:spPr>
        <p:txBody>
          <a:bodyPr wrap="square" rtlCol="0">
            <a:spAutoFit/>
          </a:bodyPr>
          <a:lstStyle/>
          <a:p>
            <a:pPr algn="r"/>
            <a:r>
              <a:rPr lang="en-US" dirty="0"/>
              <a:t>Acer Chromebook Tab 10 (</a:t>
            </a:r>
            <a:r>
              <a:rPr lang="en-US" dirty="0" err="1"/>
              <a:t>ARCore</a:t>
            </a:r>
            <a:r>
              <a:rPr lang="en-US" dirty="0"/>
              <a:t>)</a:t>
            </a:r>
          </a:p>
        </p:txBody>
      </p:sp>
      <p:sp>
        <p:nvSpPr>
          <p:cNvPr id="16" name="TextBox 15">
            <a:extLst>
              <a:ext uri="{FF2B5EF4-FFF2-40B4-BE49-F238E27FC236}">
                <a16:creationId xmlns:a16="http://schemas.microsoft.com/office/drawing/2014/main" id="{02C065A9-9548-6740-83CF-F67970245009}"/>
              </a:ext>
            </a:extLst>
          </p:cNvPr>
          <p:cNvSpPr txBox="1"/>
          <p:nvPr/>
        </p:nvSpPr>
        <p:spPr>
          <a:xfrm>
            <a:off x="1762006" y="6345757"/>
            <a:ext cx="1895594" cy="369332"/>
          </a:xfrm>
          <a:prstGeom prst="rect">
            <a:avLst/>
          </a:prstGeom>
          <a:noFill/>
        </p:spPr>
        <p:txBody>
          <a:bodyPr wrap="square" rtlCol="0">
            <a:spAutoFit/>
          </a:bodyPr>
          <a:lstStyle/>
          <a:p>
            <a:pPr algn="r"/>
            <a:r>
              <a:rPr lang="en-US" dirty="0"/>
              <a:t>Oculus Go</a:t>
            </a:r>
          </a:p>
        </p:txBody>
      </p:sp>
    </p:spTree>
    <p:extLst>
      <p:ext uri="{BB962C8B-B14F-4D97-AF65-F5344CB8AC3E}">
        <p14:creationId xmlns:p14="http://schemas.microsoft.com/office/powerpoint/2010/main" val="29583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10836B5-4FE8-504B-B05E-094B3014E73A}"/>
              </a:ext>
            </a:extLst>
          </p:cNvPr>
          <p:cNvSpPr>
            <a:spLocks noGrp="1"/>
          </p:cNvSpPr>
          <p:nvPr>
            <p:ph sz="half" idx="1"/>
          </p:nvPr>
        </p:nvSpPr>
        <p:spPr/>
        <p:txBody>
          <a:bodyPr/>
          <a:lstStyle/>
          <a:p>
            <a:r>
              <a:rPr lang="en-US" sz="4000" spc="-95" dirty="0"/>
              <a:t>Unity3D</a:t>
            </a:r>
            <a:endParaRPr lang="en-US" dirty="0"/>
          </a:p>
        </p:txBody>
      </p:sp>
      <p:sp>
        <p:nvSpPr>
          <p:cNvPr id="6" name="Content Placeholder 5">
            <a:extLst>
              <a:ext uri="{FF2B5EF4-FFF2-40B4-BE49-F238E27FC236}">
                <a16:creationId xmlns:a16="http://schemas.microsoft.com/office/drawing/2014/main" id="{5AF5D347-1A5B-224B-A14C-1184EC27ED3B}"/>
              </a:ext>
            </a:extLst>
          </p:cNvPr>
          <p:cNvSpPr>
            <a:spLocks noGrp="1"/>
          </p:cNvSpPr>
          <p:nvPr>
            <p:ph sz="half" idx="10"/>
          </p:nvPr>
        </p:nvSpPr>
        <p:spPr/>
        <p:txBody>
          <a:bodyPr>
            <a:normAutofit fontScale="92500" lnSpcReduction="10000"/>
          </a:bodyPr>
          <a:lstStyle/>
          <a:p>
            <a:endParaRPr lang="en-US"/>
          </a:p>
        </p:txBody>
      </p:sp>
      <p:sp>
        <p:nvSpPr>
          <p:cNvPr id="4" name="object 4"/>
          <p:cNvSpPr>
            <a:spLocks noChangeAspect="1"/>
          </p:cNvSpPr>
          <p:nvPr/>
        </p:nvSpPr>
        <p:spPr>
          <a:xfrm>
            <a:off x="1097326" y="1047504"/>
            <a:ext cx="9997348" cy="5399207"/>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234651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DF0FE60-74A1-1E4D-B3F3-9811F88896A1}"/>
              </a:ext>
            </a:extLst>
          </p:cNvPr>
          <p:cNvSpPr>
            <a:spLocks noGrp="1"/>
          </p:cNvSpPr>
          <p:nvPr>
            <p:ph sz="half" idx="1"/>
          </p:nvPr>
        </p:nvSpPr>
        <p:spPr/>
        <p:txBody>
          <a:bodyPr/>
          <a:lstStyle/>
          <a:p>
            <a:r>
              <a:rPr lang="en-US" sz="4000" spc="-141" dirty="0"/>
              <a:t>What is Virtual</a:t>
            </a:r>
            <a:r>
              <a:rPr lang="en-US" sz="4000" spc="-250" dirty="0"/>
              <a:t> </a:t>
            </a:r>
            <a:r>
              <a:rPr lang="en-US" sz="4000" spc="-268" dirty="0"/>
              <a:t>Reality</a:t>
            </a:r>
            <a:endParaRPr lang="en-US" dirty="0"/>
          </a:p>
        </p:txBody>
      </p:sp>
      <p:sp>
        <p:nvSpPr>
          <p:cNvPr id="8" name="Content Placeholder 7">
            <a:extLst>
              <a:ext uri="{FF2B5EF4-FFF2-40B4-BE49-F238E27FC236}">
                <a16:creationId xmlns:a16="http://schemas.microsoft.com/office/drawing/2014/main" id="{BD452E23-7560-6E45-A183-3535355C3222}"/>
              </a:ext>
            </a:extLst>
          </p:cNvPr>
          <p:cNvSpPr>
            <a:spLocks noGrp="1"/>
          </p:cNvSpPr>
          <p:nvPr>
            <p:ph sz="half" idx="10"/>
          </p:nvPr>
        </p:nvSpPr>
        <p:spPr/>
        <p:txBody>
          <a:bodyPr>
            <a:normAutofit fontScale="92500" lnSpcReduction="10000"/>
          </a:bodyPr>
          <a:lstStyle/>
          <a:p>
            <a:r>
              <a:rPr lang="en-US" dirty="0"/>
              <a:t>Circa 1985</a:t>
            </a:r>
          </a:p>
        </p:txBody>
      </p:sp>
      <p:sp>
        <p:nvSpPr>
          <p:cNvPr id="4" name="object 4"/>
          <p:cNvSpPr/>
          <p:nvPr/>
        </p:nvSpPr>
        <p:spPr>
          <a:xfrm>
            <a:off x="2632003" y="1447800"/>
            <a:ext cx="4248790" cy="3803595"/>
          </a:xfrm>
          <a:prstGeom prst="rect">
            <a:avLst/>
          </a:prstGeom>
          <a:blipFill>
            <a:blip r:embed="rId2" cstate="print"/>
            <a:stretch>
              <a:fillRect/>
            </a:stretch>
          </a:blipFill>
        </p:spPr>
        <p:txBody>
          <a:bodyPr wrap="square" lIns="0" tIns="0" rIns="0" bIns="0" rtlCol="0"/>
          <a:lstStyle/>
          <a:p>
            <a:endParaRPr sz="1634"/>
          </a:p>
        </p:txBody>
      </p:sp>
      <p:sp>
        <p:nvSpPr>
          <p:cNvPr id="5" name="object 5"/>
          <p:cNvSpPr/>
          <p:nvPr/>
        </p:nvSpPr>
        <p:spPr>
          <a:xfrm>
            <a:off x="6749685" y="2035630"/>
            <a:ext cx="2957871" cy="3921737"/>
          </a:xfrm>
          <a:prstGeom prst="rect">
            <a:avLst/>
          </a:prstGeom>
          <a:blipFill>
            <a:blip r:embed="rId3" cstate="print"/>
            <a:stretch>
              <a:fillRect/>
            </a:stretch>
          </a:blipFill>
        </p:spPr>
        <p:txBody>
          <a:bodyPr wrap="square" lIns="0" tIns="0" rIns="0" bIns="0" rtlCol="0"/>
          <a:lstStyle/>
          <a:p>
            <a:endParaRPr sz="1634"/>
          </a:p>
        </p:txBody>
      </p:sp>
      <p:sp>
        <p:nvSpPr>
          <p:cNvPr id="6" name="object 6"/>
          <p:cNvSpPr/>
          <p:nvPr/>
        </p:nvSpPr>
        <p:spPr>
          <a:xfrm>
            <a:off x="6745363" y="2031306"/>
            <a:ext cx="2966804" cy="3930383"/>
          </a:xfrm>
          <a:custGeom>
            <a:avLst/>
            <a:gdLst/>
            <a:ahLst/>
            <a:cxnLst/>
            <a:rect l="l" t="t" r="r" b="b"/>
            <a:pathLst>
              <a:path w="3268979" h="4330700">
                <a:moveTo>
                  <a:pt x="0" y="0"/>
                </a:moveTo>
                <a:lnTo>
                  <a:pt x="3268661" y="0"/>
                </a:lnTo>
                <a:lnTo>
                  <a:pt x="3268661" y="4330699"/>
                </a:lnTo>
                <a:lnTo>
                  <a:pt x="0" y="4330699"/>
                </a:lnTo>
                <a:lnTo>
                  <a:pt x="0" y="0"/>
                </a:lnTo>
                <a:close/>
              </a:path>
            </a:pathLst>
          </a:custGeom>
          <a:ln w="9524">
            <a:solidFill>
              <a:srgbClr val="363744"/>
            </a:solidFill>
          </a:ln>
        </p:spPr>
        <p:txBody>
          <a:bodyPr wrap="square" lIns="0" tIns="0" rIns="0" bIns="0" rtlCol="0"/>
          <a:lstStyle/>
          <a:p>
            <a:endParaRPr sz="1634"/>
          </a:p>
        </p:txBody>
      </p:sp>
    </p:spTree>
    <p:extLst>
      <p:ext uri="{BB962C8B-B14F-4D97-AF65-F5344CB8AC3E}">
        <p14:creationId xmlns:p14="http://schemas.microsoft.com/office/powerpoint/2010/main" val="2973360020"/>
      </p:ext>
    </p:extLst>
  </p:cSld>
  <p:clrMapOvr>
    <a:masterClrMapping/>
  </p:clrMapOvr>
</p:sld>
</file>

<file path=ppt/theme/theme1.xml><?xml version="1.0" encoding="utf-8"?>
<a:theme xmlns:a="http://schemas.openxmlformats.org/drawingml/2006/main" name="17/02/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7706</TotalTime>
  <Words>1635</Words>
  <Application>Microsoft Macintosh PowerPoint</Application>
  <PresentationFormat>Widescreen</PresentationFormat>
  <Paragraphs>240</Paragraphs>
  <Slides>44</Slides>
  <Notes>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Gill Sans MT</vt:lpstr>
      <vt:lpstr>Tahoma</vt:lpstr>
      <vt:lpstr>17/02/15</vt:lpstr>
      <vt:lpstr>CIS 4930-001: Introduction to Augmented and Virtual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Valentina</dc:creator>
  <cp:lastModifiedBy>Rosen, Paul</cp:lastModifiedBy>
  <cp:revision>158</cp:revision>
  <dcterms:created xsi:type="dcterms:W3CDTF">2013-08-12T17:41:37Z</dcterms:created>
  <dcterms:modified xsi:type="dcterms:W3CDTF">2019-10-07T01:48:56Z</dcterms:modified>
</cp:coreProperties>
</file>